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9" r:id="rId10"/>
    <p:sldId id="264" r:id="rId11"/>
    <p:sldId id="270" r:id="rId12"/>
    <p:sldId id="271" r:id="rId13"/>
    <p:sldId id="272" r:id="rId14"/>
    <p:sldId id="273" r:id="rId15"/>
    <p:sldId id="274" r:id="rId16"/>
    <p:sldId id="265" r:id="rId17"/>
    <p:sldId id="266" r:id="rId18"/>
    <p:sldId id="267" r:id="rId19"/>
  </p:sldIdLst>
  <p:sldSz cx="18288000" cy="10287000"/>
  <p:notesSz cx="6858000" cy="9144000"/>
  <p:embeddedFontLst>
    <p:embeddedFont>
      <p:font typeface="Montserrat Classic Bold" panose="020B0604020202020204" charset="0"/>
      <p:regular r:id="rId20"/>
    </p:embeddedFont>
    <p:embeddedFont>
      <p:font typeface="Open Sauce" panose="020B0604020202020204" charset="0"/>
      <p:regular r:id="rId21"/>
    </p:embeddedFont>
    <p:embeddedFont>
      <p:font typeface="Calibri" panose="020F0502020204030204" pitchFamily="34" charset="0"/>
      <p:regular r:id="rId22"/>
      <p:bold r:id="rId23"/>
      <p:italic r:id="rId24"/>
      <p:boldItalic r:id="rId25"/>
    </p:embeddedFont>
    <p:embeddedFont>
      <p:font typeface="Oswald Bold" panose="020B0604020202020204" charset="0"/>
      <p:regular r:id="rId26"/>
    </p:embeddedFont>
    <p:embeddedFont>
      <p:font typeface="Tahoma" panose="020B0604030504040204" pitchFamily="34" charset="0"/>
      <p:regular r:id="rId27"/>
      <p:bold r:id="rId28"/>
    </p:embeddedFont>
    <p:embeddedFont>
      <p:font typeface="Montserrat Light" panose="020B0604020202020204" charset="0"/>
      <p:regular r:id="rId29"/>
    </p:embeddedFont>
    <p:embeddedFont>
      <p:font typeface="Archivo Black" panose="020B0604020202020204" charset="0"/>
      <p:regular r:id="rId30"/>
    </p:embeddedFont>
    <p:embeddedFont>
      <p:font typeface="Montserrat Light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Detail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49900" cy="10265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5334000" y="4838700"/>
            <a:ext cx="12115800" cy="6277328"/>
          </a:xfrm>
          <a:prstGeom prst="rect">
            <a:avLst/>
          </a:prstGeom>
        </p:spPr>
        <p:txBody>
          <a:bodyPr lIns="50800" tIns="50800" rIns="50800" bIns="50800" rtlCol="0" anchor="ctr"/>
          <a:lstStyle/>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p:txBody>
      </p:sp>
      <p:sp>
        <p:nvSpPr>
          <p:cNvPr id="8" name="TextBox 8"/>
          <p:cNvSpPr txBox="1"/>
          <p:nvPr/>
        </p:nvSpPr>
        <p:spPr>
          <a:xfrm>
            <a:off x="5002621" y="0"/>
            <a:ext cx="8938443" cy="1410643"/>
          </a:xfrm>
          <a:prstGeom prst="rect">
            <a:avLst/>
          </a:prstGeom>
        </p:spPr>
        <p:txBody>
          <a:bodyPr wrap="square" lIns="0" tIns="0" rIns="0" bIns="0" rtlCol="0" anchor="t">
            <a:spAutoFit/>
          </a:bodyPr>
          <a:lstStyle/>
          <a:p>
            <a:pPr algn="ctr">
              <a:lnSpc>
                <a:spcPts val="10959"/>
              </a:lnSpc>
            </a:pPr>
            <a:r>
              <a:rPr lang="en-US" sz="7941" spc="111" dirty="0" smtClean="0">
                <a:solidFill>
                  <a:schemeClr val="bg1"/>
                </a:solidFill>
                <a:latin typeface="Archivo Black"/>
              </a:rPr>
              <a:t>Is Application</a:t>
            </a:r>
            <a:endParaRPr lang="en-US" sz="7941" spc="111" dirty="0">
              <a:solidFill>
                <a:schemeClr val="bg1"/>
              </a:solidFill>
              <a:latin typeface="Archivo Black"/>
            </a:endParaRPr>
          </a:p>
        </p:txBody>
      </p:sp>
      <p:sp>
        <p:nvSpPr>
          <p:cNvPr id="12" name="TextBox 11"/>
          <p:cNvSpPr txBox="1"/>
          <p:nvPr/>
        </p:nvSpPr>
        <p:spPr>
          <a:xfrm>
            <a:off x="533400" y="8377976"/>
            <a:ext cx="14935200" cy="424347"/>
          </a:xfrm>
          <a:prstGeom prst="rect">
            <a:avLst/>
          </a:prstGeom>
          <a:noFill/>
        </p:spPr>
        <p:txBody>
          <a:bodyPr wrap="square" rtlCol="0" anchor="ctr">
            <a:spAutoFit/>
          </a:bodyPr>
          <a:lstStyle/>
          <a:p>
            <a:pPr algn="ctr">
              <a:lnSpc>
                <a:spcPts val="2859"/>
              </a:lnSpc>
            </a:pPr>
            <a:endParaRPr lang="en-US" dirty="0">
              <a:solidFill>
                <a:srgbClr val="000000"/>
              </a:solidFill>
              <a:latin typeface="Open Sauce"/>
            </a:endParaRPr>
          </a:p>
        </p:txBody>
      </p:sp>
      <p:pic>
        <p:nvPicPr>
          <p:cNvPr id="16" name="Picture 15"/>
          <p:cNvPicPr>
            <a:picLocks noChangeAspect="1"/>
          </p:cNvPicPr>
          <p:nvPr/>
        </p:nvPicPr>
        <p:blipFill>
          <a:blip r:embed="rId3"/>
          <a:stretch>
            <a:fillRect/>
          </a:stretch>
        </p:blipFill>
        <p:spPr>
          <a:xfrm>
            <a:off x="14713349" y="7012238"/>
            <a:ext cx="3136501" cy="27314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9" name="Rectangle 18"/>
          <p:cNvSpPr/>
          <p:nvPr/>
        </p:nvSpPr>
        <p:spPr>
          <a:xfrm>
            <a:off x="1192621" y="6972300"/>
            <a:ext cx="7620000" cy="2362891"/>
          </a:xfrm>
          <a:prstGeom prst="rect">
            <a:avLst/>
          </a:prstGeom>
        </p:spPr>
        <p:txBody>
          <a:bodyPr wrap="square">
            <a:spAutoFit/>
          </a:bodyPr>
          <a:lstStyle/>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Gehad Mohamed  G1</a:t>
            </a:r>
            <a:endParaRPr lang="en-US" sz="2800" dirty="0" smtClean="0">
              <a:solidFill>
                <a:schemeClr val="bg1"/>
              </a:solidFill>
            </a:endParaRPr>
          </a:p>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Dina Bakry  G2</a:t>
            </a:r>
            <a:endParaRPr lang="en-US" sz="2800" dirty="0" smtClean="0">
              <a:solidFill>
                <a:schemeClr val="bg1"/>
              </a:solidFill>
            </a:endParaRPr>
          </a:p>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Alaa Nabil  G1</a:t>
            </a:r>
            <a:endParaRPr lang="en-US" sz="2800" dirty="0" smtClean="0">
              <a:solidFill>
                <a:schemeClr val="bg1"/>
              </a:solidFill>
            </a:endParaRPr>
          </a:p>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Yasmeen Amar  G3</a:t>
            </a:r>
            <a:endParaRPr lang="en-US" sz="2800" dirty="0" smtClean="0">
              <a:solidFill>
                <a:schemeClr val="bg1"/>
              </a:solidFill>
            </a:endParaRPr>
          </a:p>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Fatma Ahmed  G3</a:t>
            </a:r>
            <a:endParaRPr lang="en-US" sz="2800" dirty="0" smtClean="0">
              <a:solidFill>
                <a:schemeClr val="bg1"/>
              </a:solidFill>
            </a:endParaRPr>
          </a:p>
          <a:p>
            <a:pPr>
              <a:lnSpc>
                <a:spcPts val="2859"/>
              </a:lnSpc>
            </a:pPr>
            <a:r>
              <a:rPr lang="en-US" sz="2800" b="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Rana Foad  G2</a:t>
            </a:r>
            <a:endParaRPr lang="en-US" sz="2800" dirty="0">
              <a:solidFill>
                <a:schemeClr val="bg1"/>
              </a:solidFill>
              <a:effectLst/>
            </a:endParaRPr>
          </a:p>
        </p:txBody>
      </p:sp>
      <p:sp>
        <p:nvSpPr>
          <p:cNvPr id="20" name="AutoShape 8" descr="data:image/png;base64,iVBORw0KGgoAAAANSUhEUgAAATYAAACjCAMAAAA3vsLfAAAA/FBMVEUEDSwOHEH///9AwP8AACUAACMOHT4ACComLkEAAChOVWcAAAAKGDkEDS0OHUBBw/8AFjtgaXcKGUBTWXQtN1EAEDtmboJ0d4FDx/8RGDJaXnMsgbFESls5sekAACoAABAAABw1Ok0AADIKKUwAABVGT2c7QlwRNFoAAB/v7/QpbZnp6+pQUl+ipakAADSvsrmJj5uZm6dWX27b4N4dKkoAAAtzd4AymMs3odm9wMUiW4IiYI16fY0ZI0nR1NgGETRmcH4bIjonbZQUQmcnMVF8hZMcUHouM0YgKD+Mi53DxM1obnl+g4sdITdYX3F3fZYwgKkjY4UsOlzIzcsMXM1JAAAOH0lEQVR4nO2d/2OaSBrGIQUmJAxVDzS2qRKKrq5NTFrNrrtpjLvpxk036V3v//9fbuadAUEFAVvE6zw/JMyohPnkme8vKEm7F54a2aRNd33JJRDGWkYZeNfXvHNhQk3OJM3Y9TWXQNRrmaiZwmvgNTMTNOE1SXgtl7J7TVCTcnhNFtSy96HEa5LAJryWQ3m8hgU20YfmUK4+VGATXssj6rUsZhNeoxJey6WsXpOF11gNFV7LLOG1HMrhtV1fchkk+tAcyuw1sW9AoBGvZZwcCGrZZ1Rit4UKC69ll/BaLqXwmh3VVFfCQrsuwQ6UwmsVrb6sakh3Z+quC1G8Nnut0vkycltuINUbj72QnOd67wdr6lJ4zZRvXPv3n+P0xx8/jU+PWrsuSMFK0a49W603Jy8T9Kd3/WNV0zR9qP2P+9vJiwS9/GX8rOy6JIUqzXjNvnZ/T8T24pfjHwpbuvEaxfYy2W3/x9jQqrChybWNSoVNXXP6dNo1l0QpanN+GBFJWql0/6m1Cdu4ephXM1Ti3oQMrapHy/pXSl3qG912t3LytKrWv6hldZxzd6pGpkOKrrcqKXVxvdltz46SW+qnZjm5KZ1TdWkYn2FnL0XbttUABCk35aynat2JUqOrkqnXPDYOQKBL2OLy9Od5Ke2m1pdKlWkX2W5cbBrubocNHR6VcfyCpaVSZVtfq9TntaTJ1cnJX+36VuVuviontmoEW8aIhdrsS0v743W8/hyfbVfuvcCWNTpGrhzVHW98HKexd7plm74P2HJExyjzeuO6Ea/Olstte4AtTySWhHQ1SdsWuvTYsu+2FLFHVXps5YyOKTm2cnqt9NjK6bWyYyttJFaZseGsXpMLi8QqMbYyRyyUFxvOHB1TYIRpabEpJfZaqbFl91pxF1hWbM96Vq9pRV5gabFNs2IrNBSmlNhIy16vlNhrJcUmYWMDNr6PHPKaDkKS5P/mQjwdk430pRf8nOQLLCE2GHnU7URsfBu5EnhNf6A7vw8zNH0gRw9zfiM8xk36wsMcW/DLp4F4NpLY55oIR195SL7GEmKj0TEbsLUGByCT+c3AynuWce602MGYn8sbQvLOg199B0Wyb5x37O1Dz//j7QnLsRL9Vj5sMF4z02H7+0Jm4zW/sOeOx47e8aWAdh+SHs/2d0ePWbaicmwHU84TNXnGw75h0zZj0zm2QcuE8RqaHfjY1Co/gJMpp5CatBWWPeTZZ5B6HCs+tkv2guRc7iU2PjdIie2gU4E1D+8qwIYUOPjAaqlzDqlrRXIY52OWzd7fUAJsgzZr3Mb9fcTm77akxTZp0bkBavcDbJjXV9b6H7M3kiaN19IzKG77AyR0FGA7eA/vV9/76X3CFsxD02I7qNEukFdMhk39vKh1+hOvo9gHckWLi6Y8W1pgIwlp0UbuDTY2XKoYbEBWqduRQL9YbEBnfBvCxmvpLa2lCmupPpP+AXngyFuPYO7942cvsB08EU5BG7mKjQ/nuKRXvXByVwEhWH06per4+tQJqzutmeuxDY6xpB8GhSXYJIc5hvaNbeDZh3A0b5HtPcJhC4WxXfaCNm8FG8bq/DSim0hqR3eHoOan57Ozs26cOl+OpqvYgMm7luSdBymKjVfZhkocEqp/OquljZ6EVDh6JNkcG23q+mPExiWDNdiebuj1xer0prMLcM4ndSy9/SlWrlvv1lawQVWbeJJHU7dDH5vEail5gTdzn6FIC1jqMxzd9QJs1/RHVdUB+GV/BVvvk9PW3sbL86oPxVdU1D31/v3yJF5v3rYifQTD1oBqN3MAzvUkwMbadVI1eb30R748hfgUgbZIHNsxAB2zNhKvuE0/OvNeJ1zeyRtZvSvebuqr5p8nSeGPJ7/ojVVs/xyBOY6hsMccmxR0rM8q6wUmfKLFs6s9cCfUUYnPEtiHZzNWpVewKe/VDdf3etwoHBtWn9UNYXy/qtdrsMGobMAK62NDGOMW4Br2GJM7HTPpLNthM4cGzW5xbNDuXUKH8K63Dttvm0Koi78ZiWBT/pMLG5ST9Qwcm1ozTdOF40EPKmPflU2QfMHSPTZzsOk7K0cMG/wD+tAhtJW12DZFZ+4AW686Tcb24ldlHTaHjWZpYces5Tpv0ZftO8gcwbsmLf9TNusKLJgiPEK2j20x8rjy0L5gU6pG8mVFsZmyyrD1xv/lhb10ODaXdriaDZms5a8HQxfN7S+y72wa0lXhlVQJxrlP+n64DePptJ4Nm9Hm2PgIg7TmOsd2AdjcYI50cOAGA2WtFcqmK5ya5rdtkv8PeGzzwV7ZsUnYNLJgo9ExY46NDdlgQBvGJtvBJDVUR2XTfhVkP7ZIy6ZN/QGI1OP/gKqyF9ggYqGSCZuB+cIGwcYXhqpqFFvNDfhExnuuv1JycGNrmoZxgA314KW+I+0FNrhLg2DbcP/nrzrHxiKxfGxYf6AHg2BhiGOTF7XUDVGTW8Mg29DoNyUE2PgM7XwLbIXuOGrEG5V66p6URf0FbpNgrHvlSXwC72PjfSmpoxFsvC8ldVSnXgtj02HB91CR0NouYcMAiWArdiXJoNie799uGIXrvLJBYaX2bX/QH9CBufr59vaWzAexOuwTXbkMm2b3maqRJQCtxbPrFfatHMppf0DOROYRuD28vR2O6V2sA6L+YWiOqVSVn16+iL/Alyc/t4vFhjGpLYZVb/32JkGvp8YXii2IjvHaRNCaqOSAGIP0ni0im0fim1qLaRrd26/52RoPTtLpidr+OWH/CsHJwzNzdPbc/ivp+n52mncbdla/tSi3ab3TSoqI1+0vxsJr684hs68oMf3VYf87S5bDCv0XEhuilRfVu7P4m0Po/SG9v3HR3ylDuJnu883KY2JCuruZ15IiFuRMMjdQWyPnVeSpNSu6k4peN8LArWInqWKTLjTqNT49h2MjK7apfyYcyE/GXKSqJt2Xq/e+J6EYQfu2sbBhryFdCervFNmViuG3aeS4AhXTNMiRpkXuaq7xZAtuhNGRpCzaAcRvnFG2vkOmKGHKbTO2hRFQs9NdLOOPOp3OV264Spck4Fwa3YKojCJbEiOWZB/sdppKd7EdMAtOOjr2SnmP7Rpt9FukXeN77aBB74b8HPLhGUQ5dMl8szaCMf/NQVjVpWSwl0wHgV4wIeuf7wu3jX6LNOJhbB+i2D4kYXtuRJLvw9gaC2zkpKV99MKyEv221IeGsd2qSdjuDsJ6VY/Hdu2EsNH9mz1Rkt+WBgyA7dZpGgT1yE3ApmgfP3606R7zZeXjx5EsjzRDpyuSjRb5LIa9hib71j8MWw0TdfoA89ZiZ5jbCBvmenDEa+uwjRGq0CfzJGDTzVql4gI2t1YzyIQWIQizue7Rh+4ANqSwR/AwbGOkwGLe6b70p/F+W4mcZ9iO27rrurWLJGw074Jho+M1eiJY/2bLPIDNa8PzA9nGFo0WgXWC03I+6GON6Lh39RYr01z2GsfWn0weiRIraRibyUe5y9gmoCsWGDc59o6h4TwseIq5ldb5bc1dGuEu4T41NuK1dW7jPUsbsA2GQ1gd/9AuuuhbifotbDhikTXznTC21G7zT5SILehk96aOMi37be0dQYCNGIPWrlFilxDC5q9QLGMbgq56IWyD905hBf42wmG/xT2pn3UJ3gWRK692CR2b4LYoNnWBTfdPtIzNgR6hx7qED1cT6G2KK/C3UthvMXefMWx8S4phYw8pq7k0cm2o2IZyBW/RAmy9OGwKW9vgAxC2P/95Fysa2ynwW/y3Qugr2CYWhMGNYIx2MOx0YJf96sJcYPM/vIyNR6g98QGIQydgfgD0Xon7Lf4ZC3ZnGRtX3W6F5kt9uSZvxsZ17fFxG4x2L53948b8trYPhZeNCsPGmkA7jK1idxcojmDXxnTXYGvEYpvCTn9/D7GxeX2s1wzZpgEvt7q2is2WbW3IYAxHbNNKs/+OYIPJVQOS7VVsBBcEB145RZTzG4v4La5dI04kLEZEMu86tPsRl0VeMmsXbqde77ps64+atvk0m4UeJtmczWZsBwyNZoHIG9hPCWFyMC+knN9asYv6ErupLxJ0vxKHT3cf+DHdRV56WG4oGXmabpBf/ofrxgnHfMMv81pqmWaxNzWXVdnuaZa1uG7lh1JGr8nCa6BsXjOF16iE13JJeC2HcOaIBQFNyuG1qcCWIzpGQJPyeG3XV1wGCa/lUZo4rrA0Yz+nlN9WqeK4IthM4TaqVHGDYZmiH6XK7DfRJ4CE3/Ipq99M4TcpLq5G+G2zhN/yKbvfxBoIlfBbLuHlOC7ht3QSfsulzH4zhd9Awm+5JPyWU1n9Jgu/UWX3myz8RkXv2xV+y66sftNkYTcq4bd8opENmfwm1slBwm/5lDWSRviNSfgtn4Tf8imH3wQ4qcx+QzEx2+VQ5n3Aovxmza1miSMqSum3pvbVmlnWyAcX4oel+LsHilQZ/UaQzWczazbHwKg3W4DD9GsxEL3s730RicLZ4xy+u99QtzlCCGlWF88sXbmfWUjTMNIMNO92rXmXQLW6X3fsuHTP4wrre+87oxFt17A0t4wZcd18ZjW7VtOyus2uRJNqF82s3T9npHR+u7+fkbrYtObEbUQzC5OGzrLO5l2CkjhuTrCVoL8oWfuGrPm82euRymloXQl9JW6zuvN5d6TMSB2dkwosafclwFYyv6Em7RJIA0bYYMQeSQjxnRi6BPjTu+9LqWKfjxSn77svQ7mRgZsE3xkq8Wc4loNUVOXaB0TSbG59x/N/O5UprgZOXIbGK4Uy+80U60hUIm4wn8rVvu2NRJxDPiHht1zCme9wFvvOIJyJGgW3c27/A0SjIk/GXG8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5"/>
          <p:cNvSpPr txBox="1"/>
          <p:nvPr/>
        </p:nvSpPr>
        <p:spPr>
          <a:xfrm>
            <a:off x="755463" y="752960"/>
            <a:ext cx="8930282" cy="1384995"/>
          </a:xfrm>
          <a:prstGeom prst="rect">
            <a:avLst/>
          </a:prstGeom>
        </p:spPr>
        <p:txBody>
          <a:bodyPr lIns="0" tIns="0" rIns="0" bIns="0" rtlCol="0" anchor="t">
            <a:spAutoFit/>
          </a:bodyPr>
          <a:lstStyle/>
          <a:p>
            <a:pPr>
              <a:lnSpc>
                <a:spcPts val="3648"/>
              </a:lnSpc>
            </a:pPr>
            <a:r>
              <a:rPr lang="en-US" sz="6600" b="1" dirty="0" smtClean="0">
                <a:latin typeface="Archivo Black" panose="020B0604020202020204" charset="0"/>
              </a:rPr>
              <a:t>Repository</a:t>
            </a:r>
            <a:endParaRPr lang="en-US" sz="6600" b="1" spc="259" dirty="0">
              <a:solidFill>
                <a:srgbClr val="231F20"/>
              </a:solidFill>
              <a:latin typeface="Archivo Black" panose="020B0604020202020204" charset="0"/>
            </a:endParaRPr>
          </a:p>
          <a:p>
            <a:pPr>
              <a:lnSpc>
                <a:spcPts val="3648"/>
              </a:lnSpc>
            </a:pPr>
            <a:endParaRPr lang="en-US" sz="6600" b="1" spc="259" dirty="0">
              <a:solidFill>
                <a:srgbClr val="231F20"/>
              </a:solidFill>
              <a:latin typeface="Archivo Black" panose="020B0604020202020204" charset="0"/>
            </a:endParaRPr>
          </a:p>
          <a:p>
            <a:pPr marL="0" lvl="0" indent="0" algn="l">
              <a:lnSpc>
                <a:spcPts val="3648"/>
              </a:lnSpc>
              <a:spcBef>
                <a:spcPct val="0"/>
              </a:spcBef>
            </a:pPr>
            <a:endParaRPr lang="en-US" sz="6600" b="1" spc="259" dirty="0">
              <a:solidFill>
                <a:srgbClr val="231F20"/>
              </a:solidFill>
              <a:latin typeface="Archivo Black" panose="020B0604020202020204" charset="0"/>
            </a:endParaRPr>
          </a:p>
        </p:txBody>
      </p:sp>
      <p:grpSp>
        <p:nvGrpSpPr>
          <p:cNvPr id="8" name="Group 3"/>
          <p:cNvGrpSpPr/>
          <p:nvPr/>
        </p:nvGrpSpPr>
        <p:grpSpPr>
          <a:xfrm>
            <a:off x="9304651" y="1409701"/>
            <a:ext cx="1710961" cy="8534399"/>
            <a:chOff x="0" y="0"/>
            <a:chExt cx="450623" cy="2811518"/>
          </a:xfrm>
        </p:grpSpPr>
        <p:sp>
          <p:nvSpPr>
            <p:cNvPr id="9"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10"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11" name="Picture 10"/>
          <p:cNvPicPr>
            <a:picLocks noChangeAspect="1"/>
          </p:cNvPicPr>
          <p:nvPr/>
        </p:nvPicPr>
        <p:blipFill>
          <a:blip r:embed="rId3"/>
          <a:stretch>
            <a:fillRect/>
          </a:stretch>
        </p:blipFill>
        <p:spPr>
          <a:xfrm>
            <a:off x="459796" y="1409701"/>
            <a:ext cx="9240540" cy="8534400"/>
          </a:xfrm>
          <a:prstGeom prst="rect">
            <a:avLst/>
          </a:prstGeom>
        </p:spPr>
      </p:pic>
      <p:pic>
        <p:nvPicPr>
          <p:cNvPr id="12" name="Picture 11"/>
          <p:cNvPicPr>
            <a:picLocks noChangeAspect="1"/>
          </p:cNvPicPr>
          <p:nvPr/>
        </p:nvPicPr>
        <p:blipFill>
          <a:blip r:embed="rId4"/>
          <a:stretch>
            <a:fillRect/>
          </a:stretch>
        </p:blipFill>
        <p:spPr>
          <a:xfrm>
            <a:off x="10325911" y="2206029"/>
            <a:ext cx="7537120" cy="7268589"/>
          </a:xfrm>
          <a:prstGeom prst="rect">
            <a:avLst/>
          </a:prstGeom>
        </p:spPr>
      </p:pic>
      <p:pic>
        <p:nvPicPr>
          <p:cNvPr id="14" name="Picture 13"/>
          <p:cNvPicPr>
            <a:picLocks noChangeAspect="1"/>
          </p:cNvPicPr>
          <p:nvPr/>
        </p:nvPicPr>
        <p:blipFill>
          <a:blip r:embed="rId5"/>
          <a:stretch>
            <a:fillRect/>
          </a:stretch>
        </p:blipFill>
        <p:spPr>
          <a:xfrm>
            <a:off x="10311320" y="1834031"/>
            <a:ext cx="7543605" cy="428950"/>
          </a:xfrm>
          <a:prstGeom prst="rect">
            <a:avLst/>
          </a:prstGeom>
        </p:spPr>
      </p:pic>
      <p:cxnSp>
        <p:nvCxnSpPr>
          <p:cNvPr id="15" name="Straight Connector 14"/>
          <p:cNvCxnSpPr/>
          <p:nvPr/>
        </p:nvCxnSpPr>
        <p:spPr>
          <a:xfrm>
            <a:off x="6370506" y="2195782"/>
            <a:ext cx="4297494" cy="6452918"/>
          </a:xfrm>
          <a:prstGeom prst="line">
            <a:avLst/>
          </a:prstGeom>
          <a:ln w="57150"/>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5"/>
          <p:cNvSpPr txBox="1"/>
          <p:nvPr/>
        </p:nvSpPr>
        <p:spPr>
          <a:xfrm>
            <a:off x="755463" y="752960"/>
            <a:ext cx="8930282" cy="1384995"/>
          </a:xfrm>
          <a:prstGeom prst="rect">
            <a:avLst/>
          </a:prstGeom>
        </p:spPr>
        <p:txBody>
          <a:bodyPr lIns="0" tIns="0" rIns="0" bIns="0" rtlCol="0" anchor="t">
            <a:spAutoFit/>
          </a:bodyPr>
          <a:lstStyle/>
          <a:p>
            <a:pPr>
              <a:lnSpc>
                <a:spcPts val="3648"/>
              </a:lnSpc>
            </a:pPr>
            <a:r>
              <a:rPr lang="en-US" sz="6600" b="1" dirty="0" smtClean="0">
                <a:latin typeface="Archivo Black" panose="020B0604020202020204" charset="0"/>
              </a:rPr>
              <a:t>Repository</a:t>
            </a:r>
            <a:endParaRPr lang="en-US" sz="6600" b="1" spc="259" dirty="0">
              <a:solidFill>
                <a:srgbClr val="231F20"/>
              </a:solidFill>
              <a:latin typeface="Archivo Black" panose="020B0604020202020204" charset="0"/>
            </a:endParaRPr>
          </a:p>
          <a:p>
            <a:pPr>
              <a:lnSpc>
                <a:spcPts val="3648"/>
              </a:lnSpc>
            </a:pPr>
            <a:endParaRPr lang="en-US" sz="6600" b="1" spc="259" dirty="0">
              <a:solidFill>
                <a:srgbClr val="231F20"/>
              </a:solidFill>
              <a:latin typeface="Archivo Black" panose="020B0604020202020204" charset="0"/>
            </a:endParaRPr>
          </a:p>
          <a:p>
            <a:pPr marL="0" lvl="0" indent="0" algn="l">
              <a:lnSpc>
                <a:spcPts val="3648"/>
              </a:lnSpc>
              <a:spcBef>
                <a:spcPct val="0"/>
              </a:spcBef>
            </a:pPr>
            <a:endParaRPr lang="en-US" sz="6600" b="1" spc="259" dirty="0">
              <a:solidFill>
                <a:srgbClr val="231F20"/>
              </a:solidFill>
              <a:latin typeface="Archivo Black" panose="020B0604020202020204" charset="0"/>
            </a:endParaRPr>
          </a:p>
        </p:txBody>
      </p:sp>
      <p:grpSp>
        <p:nvGrpSpPr>
          <p:cNvPr id="8" name="Group 3"/>
          <p:cNvGrpSpPr/>
          <p:nvPr/>
        </p:nvGrpSpPr>
        <p:grpSpPr>
          <a:xfrm>
            <a:off x="9304651" y="1409701"/>
            <a:ext cx="1710961" cy="8534399"/>
            <a:chOff x="0" y="0"/>
            <a:chExt cx="450623" cy="2811518"/>
          </a:xfrm>
        </p:grpSpPr>
        <p:sp>
          <p:nvSpPr>
            <p:cNvPr id="9"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10"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3" name="Picture 2"/>
          <p:cNvPicPr>
            <a:picLocks noChangeAspect="1"/>
          </p:cNvPicPr>
          <p:nvPr/>
        </p:nvPicPr>
        <p:blipFill>
          <a:blip r:embed="rId3"/>
          <a:stretch>
            <a:fillRect/>
          </a:stretch>
        </p:blipFill>
        <p:spPr>
          <a:xfrm>
            <a:off x="530866" y="1409702"/>
            <a:ext cx="9370076" cy="8407194"/>
          </a:xfrm>
          <a:prstGeom prst="rect">
            <a:avLst/>
          </a:prstGeom>
        </p:spPr>
      </p:pic>
      <p:pic>
        <p:nvPicPr>
          <p:cNvPr id="4" name="Picture 3"/>
          <p:cNvPicPr>
            <a:picLocks noChangeAspect="1"/>
          </p:cNvPicPr>
          <p:nvPr/>
        </p:nvPicPr>
        <p:blipFill>
          <a:blip r:embed="rId4"/>
          <a:stretch>
            <a:fillRect/>
          </a:stretch>
        </p:blipFill>
        <p:spPr>
          <a:xfrm>
            <a:off x="10674485" y="1431586"/>
            <a:ext cx="6841949" cy="2722871"/>
          </a:xfrm>
          <a:prstGeom prst="rect">
            <a:avLst/>
          </a:prstGeom>
        </p:spPr>
      </p:pic>
      <p:cxnSp>
        <p:nvCxnSpPr>
          <p:cNvPr id="15" name="Straight Connector 14"/>
          <p:cNvCxnSpPr/>
          <p:nvPr/>
        </p:nvCxnSpPr>
        <p:spPr>
          <a:xfrm flipV="1">
            <a:off x="7391400" y="1718298"/>
            <a:ext cx="3283085" cy="1444002"/>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16" name="Picture 15"/>
          <p:cNvPicPr>
            <a:picLocks noChangeAspect="1"/>
          </p:cNvPicPr>
          <p:nvPr/>
        </p:nvPicPr>
        <p:blipFill>
          <a:blip r:embed="rId5"/>
          <a:stretch>
            <a:fillRect/>
          </a:stretch>
        </p:blipFill>
        <p:spPr>
          <a:xfrm>
            <a:off x="10431808" y="4724318"/>
            <a:ext cx="7268589" cy="2000529"/>
          </a:xfrm>
          <a:prstGeom prst="rect">
            <a:avLst/>
          </a:prstGeom>
        </p:spPr>
      </p:pic>
      <p:pic>
        <p:nvPicPr>
          <p:cNvPr id="17" name="Picture 16"/>
          <p:cNvPicPr>
            <a:picLocks noChangeAspect="1"/>
          </p:cNvPicPr>
          <p:nvPr/>
        </p:nvPicPr>
        <p:blipFill rotWithShape="1">
          <a:blip r:embed="rId6"/>
          <a:srcRect b="2826"/>
          <a:stretch/>
        </p:blipFill>
        <p:spPr>
          <a:xfrm>
            <a:off x="7162800" y="7209199"/>
            <a:ext cx="9533167" cy="2201502"/>
          </a:xfrm>
          <a:prstGeom prst="rect">
            <a:avLst/>
          </a:prstGeom>
        </p:spPr>
      </p:pic>
    </p:spTree>
    <p:extLst>
      <p:ext uri="{BB962C8B-B14F-4D97-AF65-F5344CB8AC3E}">
        <p14:creationId xmlns:p14="http://schemas.microsoft.com/office/powerpoint/2010/main" val="1837538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323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5"/>
          <p:cNvSpPr txBox="1"/>
          <p:nvPr/>
        </p:nvSpPr>
        <p:spPr>
          <a:xfrm>
            <a:off x="1556426" y="432070"/>
            <a:ext cx="5911174" cy="3693319"/>
          </a:xfrm>
          <a:prstGeom prst="rect">
            <a:avLst/>
          </a:prstGeom>
        </p:spPr>
        <p:txBody>
          <a:bodyPr wrap="square" lIns="0" tIns="0" rIns="0" bIns="0" rtlCol="0" anchor="t">
            <a:spAutoFit/>
          </a:bodyPr>
          <a:lstStyle/>
          <a:p>
            <a:pPr>
              <a:lnSpc>
                <a:spcPts val="3648"/>
              </a:lnSpc>
            </a:pPr>
            <a:r>
              <a:rPr lang="en-US" sz="6000" b="1" dirty="0" smtClean="0">
                <a:latin typeface="Archivo Black" panose="020B0604020202020204" charset="0"/>
              </a:rPr>
              <a:t>ViewModel</a:t>
            </a:r>
            <a:endParaRPr lang="en-US" sz="6000" b="1" spc="259" dirty="0" smtClean="0">
              <a:solidFill>
                <a:srgbClr val="231F20"/>
              </a:solidFill>
              <a:latin typeface="Archivo Black" panose="020B0604020202020204" charset="0"/>
            </a:endParaRPr>
          </a:p>
          <a:p>
            <a:pPr>
              <a:lnSpc>
                <a:spcPts val="3648"/>
              </a:lnSpc>
            </a:pPr>
            <a:endParaRPr lang="en-US" sz="3200" dirty="0" smtClean="0"/>
          </a:p>
          <a:p>
            <a:pPr>
              <a:lnSpc>
                <a:spcPts val="3648"/>
              </a:lnSpc>
            </a:pPr>
            <a:r>
              <a:rPr lang="en-US" sz="3200" dirty="0" smtClean="0">
                <a:latin typeface="Times New Roman" panose="02020603050405020304" pitchFamily="18" charset="0"/>
                <a:cs typeface="Times New Roman" panose="02020603050405020304" pitchFamily="18" charset="0"/>
              </a:rPr>
              <a:t>The ViewModel is the bridge between the Model and the View. It includes all the ViewModel-related classes that handle user event requests and update the View.</a:t>
            </a:r>
            <a:endParaRPr lang="en-US" sz="3200" b="1" spc="259" dirty="0" smtClean="0">
              <a:solidFill>
                <a:srgbClr val="231F20"/>
              </a:solidFill>
              <a:latin typeface="Times New Roman" panose="02020603050405020304" pitchFamily="18" charset="0"/>
              <a:cs typeface="Times New Roman" panose="02020603050405020304" pitchFamily="18" charset="0"/>
            </a:endParaRPr>
          </a:p>
          <a:p>
            <a:pPr marL="0" lvl="0" indent="0" algn="l">
              <a:lnSpc>
                <a:spcPts val="3648"/>
              </a:lnSpc>
              <a:spcBef>
                <a:spcPct val="0"/>
              </a:spcBef>
            </a:pPr>
            <a:endParaRPr lang="en-US" sz="3200" b="1" spc="259" dirty="0">
              <a:solidFill>
                <a:srgbClr val="231F20"/>
              </a:solidFill>
              <a:latin typeface="Archivo Black" panose="020B0604020202020204" charset="0"/>
            </a:endParaRPr>
          </a:p>
        </p:txBody>
      </p:sp>
      <p:pic>
        <p:nvPicPr>
          <p:cNvPr id="7" name="Picture 6"/>
          <p:cNvPicPr>
            <a:picLocks noChangeAspect="1"/>
          </p:cNvPicPr>
          <p:nvPr/>
        </p:nvPicPr>
        <p:blipFill>
          <a:blip r:embed="rId3"/>
          <a:stretch>
            <a:fillRect/>
          </a:stretch>
        </p:blipFill>
        <p:spPr>
          <a:xfrm>
            <a:off x="838200" y="3786682"/>
            <a:ext cx="7620000" cy="541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4"/>
          <a:stretch>
            <a:fillRect/>
          </a:stretch>
        </p:blipFill>
        <p:spPr>
          <a:xfrm>
            <a:off x="7924800" y="432070"/>
            <a:ext cx="9345329" cy="85128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0640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323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5"/>
          <p:cNvSpPr txBox="1"/>
          <p:nvPr/>
        </p:nvSpPr>
        <p:spPr>
          <a:xfrm>
            <a:off x="838200" y="455579"/>
            <a:ext cx="16230600" cy="1846659"/>
          </a:xfrm>
          <a:prstGeom prst="rect">
            <a:avLst/>
          </a:prstGeom>
        </p:spPr>
        <p:txBody>
          <a:bodyPr wrap="square" lIns="0" tIns="0" rIns="0" bIns="0" rtlCol="0" anchor="t">
            <a:spAutoFit/>
          </a:bodyPr>
          <a:lstStyle/>
          <a:p>
            <a:pPr>
              <a:lnSpc>
                <a:spcPts val="3648"/>
              </a:lnSpc>
            </a:pPr>
            <a:r>
              <a:rPr lang="en-US" sz="6000" b="1" dirty="0" smtClean="0">
                <a:latin typeface="Archivo Black" panose="020B0604020202020204" charset="0"/>
              </a:rPr>
              <a:t>View</a:t>
            </a:r>
            <a:endParaRPr lang="en-US" sz="2400" dirty="0" smtClean="0">
              <a:latin typeface="Times New Roman" panose="02020603050405020304" pitchFamily="18" charset="0"/>
              <a:cs typeface="Times New Roman" panose="02020603050405020304" pitchFamily="18" charset="0"/>
            </a:endParaRPr>
          </a:p>
          <a:p>
            <a:pPr lvl="0">
              <a:lnSpc>
                <a:spcPts val="3648"/>
              </a:lnSpc>
              <a:spcBef>
                <a:spcPct val="0"/>
              </a:spcBef>
            </a:pPr>
            <a:r>
              <a:rPr lang="en-US" sz="2400" dirty="0" smtClean="0">
                <a:latin typeface="Times New Roman" panose="02020603050405020304" pitchFamily="18" charset="0"/>
                <a:cs typeface="Times New Roman" panose="02020603050405020304" pitchFamily="18" charset="0"/>
              </a:rPr>
              <a:t>T</a:t>
            </a:r>
            <a:r>
              <a:rPr lang="en-US" sz="3600" dirty="0" smtClean="0">
                <a:latin typeface="Times New Roman" panose="02020603050405020304" pitchFamily="18" charset="0"/>
                <a:cs typeface="Times New Roman" panose="02020603050405020304" pitchFamily="18" charset="0"/>
              </a:rPr>
              <a:t>he </a:t>
            </a:r>
            <a:r>
              <a:rPr lang="en-US" sz="3600" dirty="0">
                <a:latin typeface="Times New Roman" panose="02020603050405020304" pitchFamily="18" charset="0"/>
                <a:cs typeface="Times New Roman" panose="02020603050405020304" pitchFamily="18" charset="0"/>
              </a:rPr>
              <a:t>View in the MVVM architecture is responsible for displaying the UI and capturing all the user events. It includes all the view-related classes, like the class </a:t>
            </a:r>
            <a:r>
              <a:rPr lang="en-US" sz="3600" dirty="0" smtClean="0">
                <a:latin typeface="Times New Roman" panose="02020603050405020304" pitchFamily="18" charset="0"/>
                <a:cs typeface="Times New Roman" panose="02020603050405020304" pitchFamily="18" charset="0"/>
              </a:rPr>
              <a:t>Home Screen. </a:t>
            </a:r>
            <a:r>
              <a:rPr lang="en-US" sz="3600" dirty="0">
                <a:latin typeface="Times New Roman" panose="02020603050405020304" pitchFamily="18" charset="0"/>
                <a:cs typeface="Times New Roman" panose="02020603050405020304" pitchFamily="18" charset="0"/>
              </a:rPr>
              <a:t>The View interacts with the ViewModel to handle user events and update the UI.</a:t>
            </a:r>
            <a:endParaRPr lang="en-US" sz="3600" b="1" spc="259" dirty="0">
              <a:solidFill>
                <a:srgbClr val="231F2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854740" y="2476500"/>
            <a:ext cx="14578520" cy="71447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02905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323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5"/>
          <p:cNvSpPr txBox="1"/>
          <p:nvPr/>
        </p:nvSpPr>
        <p:spPr>
          <a:xfrm>
            <a:off x="838200" y="455579"/>
            <a:ext cx="16230600" cy="552587"/>
          </a:xfrm>
          <a:prstGeom prst="rect">
            <a:avLst/>
          </a:prstGeom>
        </p:spPr>
        <p:txBody>
          <a:bodyPr wrap="square" lIns="0" tIns="0" rIns="0" bIns="0" rtlCol="0" anchor="t">
            <a:spAutoFit/>
          </a:bodyPr>
          <a:lstStyle/>
          <a:p>
            <a:pPr>
              <a:lnSpc>
                <a:spcPts val="3648"/>
              </a:lnSpc>
            </a:pPr>
            <a:r>
              <a:rPr lang="en-US" sz="6000" b="1" dirty="0" smtClean="0">
                <a:latin typeface="Archivo Black" panose="020B0604020202020204" charset="0"/>
              </a:rPr>
              <a:t>View</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838200" y="1514004"/>
            <a:ext cx="10972800" cy="8001000"/>
          </a:xfrm>
          <a:prstGeom prst="rect">
            <a:avLst/>
          </a:prstGeom>
        </p:spPr>
      </p:pic>
      <p:sp>
        <p:nvSpPr>
          <p:cNvPr id="6" name="AutoShape 2" descr="blob:https://web.whatsapp.com/da612587-7743-41f2-94c7-59262747c35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507" y="487465"/>
            <a:ext cx="4507420" cy="9245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Oval 7"/>
          <p:cNvSpPr/>
          <p:nvPr/>
        </p:nvSpPr>
        <p:spPr>
          <a:xfrm>
            <a:off x="1228084" y="3695699"/>
            <a:ext cx="7086600" cy="193526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148877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323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6" name="AutoShape 2" descr="blob:https://web.whatsapp.com/da612587-7743-41f2-94c7-59262747c35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blob:https://web.whatsapp.com/891debd6-49e6-4450-a34a-19d14b78042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0" y="192932"/>
            <a:ext cx="4674243" cy="1005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790" y="192932"/>
            <a:ext cx="4854133" cy="1005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3000" y="160337"/>
            <a:ext cx="4802289" cy="1005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50812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1966461" y="337474"/>
            <a:ext cx="5483340"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8" name="Group 8"/>
          <p:cNvGrpSpPr/>
          <p:nvPr/>
        </p:nvGrpSpPr>
        <p:grpSpPr>
          <a:xfrm>
            <a:off x="214230" y="610061"/>
            <a:ext cx="11124501" cy="9297659"/>
            <a:chOff x="0" y="0"/>
            <a:chExt cx="4262278" cy="3562335"/>
          </a:xfrm>
        </p:grpSpPr>
        <p:sp>
          <p:nvSpPr>
            <p:cNvPr id="9" name="Freeform 9"/>
            <p:cNvSpPr/>
            <p:nvPr/>
          </p:nvSpPr>
          <p:spPr>
            <a:xfrm>
              <a:off x="0" y="0"/>
              <a:ext cx="4262277" cy="3562335"/>
            </a:xfrm>
            <a:custGeom>
              <a:avLst/>
              <a:gdLst/>
              <a:ahLst/>
              <a:cxnLst/>
              <a:rect l="l" t="t" r="r" b="b"/>
              <a:pathLst>
                <a:path w="4262277" h="3562335">
                  <a:moveTo>
                    <a:pt x="0" y="0"/>
                  </a:moveTo>
                  <a:lnTo>
                    <a:pt x="4262277" y="0"/>
                  </a:lnTo>
                  <a:lnTo>
                    <a:pt x="4262277" y="3562335"/>
                  </a:lnTo>
                  <a:lnTo>
                    <a:pt x="0" y="3562335"/>
                  </a:lnTo>
                  <a:close/>
                </a:path>
              </a:pathLst>
            </a:custGeom>
            <a:solidFill>
              <a:srgbClr val="EFEFEF"/>
            </a:solidFill>
          </p:spPr>
        </p:sp>
        <p:sp>
          <p:nvSpPr>
            <p:cNvPr id="10" name="TextBox 10"/>
            <p:cNvSpPr txBox="1"/>
            <p:nvPr/>
          </p:nvSpPr>
          <p:spPr>
            <a:xfrm>
              <a:off x="0" y="-19050"/>
              <a:ext cx="4262278" cy="3581385"/>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627733" y="47846"/>
            <a:ext cx="12706803" cy="1339149"/>
          </a:xfrm>
          <a:prstGeom prst="rect">
            <a:avLst/>
          </a:prstGeom>
        </p:spPr>
        <p:txBody>
          <a:bodyPr wrap="square" lIns="0" tIns="0" rIns="0" bIns="0" rtlCol="0" anchor="t">
            <a:spAutoFit/>
          </a:bodyPr>
          <a:lstStyle/>
          <a:p>
            <a:pPr>
              <a:lnSpc>
                <a:spcPts val="11715"/>
              </a:lnSpc>
            </a:pPr>
            <a:r>
              <a:rPr lang="en-US" sz="6000" spc="831" dirty="0" smtClean="0">
                <a:solidFill>
                  <a:srgbClr val="231F20"/>
                </a:solidFill>
                <a:latin typeface="Archivo Black" panose="020B0604020202020204" charset="0"/>
              </a:rPr>
              <a:t>Article Details View</a:t>
            </a:r>
            <a:endParaRPr lang="en-US" sz="6000" spc="831" dirty="0">
              <a:solidFill>
                <a:srgbClr val="231F20"/>
              </a:solidFill>
              <a:latin typeface="Archivo Black" panose="020B0604020202020204" charset="0"/>
            </a:endParaRPr>
          </a:p>
        </p:txBody>
      </p:sp>
      <p:sp>
        <p:nvSpPr>
          <p:cNvPr id="12" name="TextBox 12"/>
          <p:cNvSpPr txBox="1"/>
          <p:nvPr/>
        </p:nvSpPr>
        <p:spPr>
          <a:xfrm>
            <a:off x="363057" y="3310819"/>
            <a:ext cx="10826848" cy="397545"/>
          </a:xfrm>
          <a:prstGeom prst="rect">
            <a:avLst/>
          </a:prstGeom>
        </p:spPr>
        <p:txBody>
          <a:bodyPr lIns="0" tIns="0" rIns="0" bIns="0" rtlCol="0" anchor="t">
            <a:spAutoFit/>
          </a:bodyPr>
          <a:lstStyle/>
          <a:p>
            <a:pPr marL="0" lvl="0" indent="0" algn="l">
              <a:lnSpc>
                <a:spcPts val="3050"/>
              </a:lnSpc>
              <a:spcBef>
                <a:spcPct val="0"/>
              </a:spcBef>
            </a:pPr>
            <a:endParaRPr lang="en-US" sz="2710" spc="265" dirty="0">
              <a:solidFill>
                <a:srgbClr val="231F20"/>
              </a:solidFill>
              <a:latin typeface="Montserrat Light"/>
            </a:endParaRPr>
          </a:p>
        </p:txBody>
      </p:sp>
      <p:pic>
        <p:nvPicPr>
          <p:cNvPr id="13" name="Picture 12"/>
          <p:cNvPicPr>
            <a:picLocks noChangeAspect="1"/>
          </p:cNvPicPr>
          <p:nvPr/>
        </p:nvPicPr>
        <p:blipFill>
          <a:blip r:embed="rId4"/>
          <a:stretch>
            <a:fillRect/>
          </a:stretch>
        </p:blipFill>
        <p:spPr>
          <a:xfrm>
            <a:off x="374353" y="1638300"/>
            <a:ext cx="10721277" cy="80772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7425" y="508699"/>
            <a:ext cx="4941411" cy="926960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2801600" y="130330"/>
            <a:ext cx="5157943" cy="9777390"/>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8" name="Group 8"/>
          <p:cNvGrpSpPr/>
          <p:nvPr/>
        </p:nvGrpSpPr>
        <p:grpSpPr>
          <a:xfrm>
            <a:off x="627734" y="610061"/>
            <a:ext cx="11640466" cy="9297659"/>
            <a:chOff x="0" y="0"/>
            <a:chExt cx="4262278" cy="3562335"/>
          </a:xfrm>
        </p:grpSpPr>
        <p:sp>
          <p:nvSpPr>
            <p:cNvPr id="9" name="Freeform 9"/>
            <p:cNvSpPr/>
            <p:nvPr/>
          </p:nvSpPr>
          <p:spPr>
            <a:xfrm>
              <a:off x="0" y="0"/>
              <a:ext cx="4262277" cy="3562335"/>
            </a:xfrm>
            <a:custGeom>
              <a:avLst/>
              <a:gdLst/>
              <a:ahLst/>
              <a:cxnLst/>
              <a:rect l="l" t="t" r="r" b="b"/>
              <a:pathLst>
                <a:path w="4262277" h="3562335">
                  <a:moveTo>
                    <a:pt x="0" y="0"/>
                  </a:moveTo>
                  <a:lnTo>
                    <a:pt x="4262277" y="0"/>
                  </a:lnTo>
                  <a:lnTo>
                    <a:pt x="4262277" y="3562335"/>
                  </a:lnTo>
                  <a:lnTo>
                    <a:pt x="0" y="3562335"/>
                  </a:lnTo>
                  <a:close/>
                </a:path>
              </a:pathLst>
            </a:custGeom>
            <a:solidFill>
              <a:srgbClr val="EFEFEF"/>
            </a:solidFill>
          </p:spPr>
        </p:sp>
        <p:sp>
          <p:nvSpPr>
            <p:cNvPr id="10" name="TextBox 10"/>
            <p:cNvSpPr txBox="1"/>
            <p:nvPr/>
          </p:nvSpPr>
          <p:spPr>
            <a:xfrm>
              <a:off x="0" y="-19050"/>
              <a:ext cx="4262278" cy="3581385"/>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5437299" y="782887"/>
            <a:ext cx="7339328" cy="1500411"/>
          </a:xfrm>
          <a:prstGeom prst="rect">
            <a:avLst/>
          </a:prstGeom>
        </p:spPr>
        <p:txBody>
          <a:bodyPr wrap="square" lIns="0" tIns="0" rIns="0" bIns="0" rtlCol="0" anchor="t">
            <a:spAutoFit/>
          </a:bodyPr>
          <a:lstStyle/>
          <a:p>
            <a:pPr>
              <a:lnSpc>
                <a:spcPts val="11715"/>
              </a:lnSpc>
            </a:pPr>
            <a:r>
              <a:rPr lang="en-US" sz="8489" spc="831" dirty="0" smtClean="0">
                <a:solidFill>
                  <a:srgbClr val="231F20"/>
                </a:solidFill>
                <a:latin typeface="Oswald Bold"/>
              </a:rPr>
              <a:t>News Source</a:t>
            </a:r>
            <a:endParaRPr lang="en-US" sz="8489" spc="831" dirty="0">
              <a:solidFill>
                <a:srgbClr val="231F20"/>
              </a:solidFill>
              <a:latin typeface="Oswald Bold"/>
            </a:endParaRPr>
          </a:p>
        </p:txBody>
      </p:sp>
      <p:sp>
        <p:nvSpPr>
          <p:cNvPr id="12" name="TextBox 12"/>
          <p:cNvSpPr txBox="1"/>
          <p:nvPr/>
        </p:nvSpPr>
        <p:spPr>
          <a:xfrm>
            <a:off x="363057" y="3310819"/>
            <a:ext cx="10826848" cy="397545"/>
          </a:xfrm>
          <a:prstGeom prst="rect">
            <a:avLst/>
          </a:prstGeom>
        </p:spPr>
        <p:txBody>
          <a:bodyPr lIns="0" tIns="0" rIns="0" bIns="0" rtlCol="0" anchor="t">
            <a:spAutoFit/>
          </a:bodyPr>
          <a:lstStyle/>
          <a:p>
            <a:pPr marL="0" lvl="0" indent="0" algn="l">
              <a:lnSpc>
                <a:spcPts val="3050"/>
              </a:lnSpc>
              <a:spcBef>
                <a:spcPct val="0"/>
              </a:spcBef>
            </a:pPr>
            <a:endParaRPr lang="en-US" sz="2710" spc="265" dirty="0">
              <a:solidFill>
                <a:srgbClr val="231F20"/>
              </a:solidFill>
              <a:latin typeface="Montserrat Light"/>
            </a:endParaRPr>
          </a:p>
        </p:txBody>
      </p:sp>
      <p:sp>
        <p:nvSpPr>
          <p:cNvPr id="13" name="AutoShape 2" descr="blob:https://web.whatsapp.com/15dfff9f-fbec-46e5-bd3f-b8690586fc9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8410" y="337474"/>
            <a:ext cx="4605929" cy="9454226"/>
          </a:xfrm>
          <a:prstGeom prst="rect">
            <a:avLst/>
          </a:prstGeom>
        </p:spPr>
      </p:pic>
      <p:pic>
        <p:nvPicPr>
          <p:cNvPr id="15" name="Picture 14"/>
          <p:cNvPicPr>
            <a:picLocks noChangeAspect="1"/>
          </p:cNvPicPr>
          <p:nvPr/>
        </p:nvPicPr>
        <p:blipFill>
          <a:blip r:embed="rId5"/>
          <a:stretch>
            <a:fillRect/>
          </a:stretch>
        </p:blipFill>
        <p:spPr>
          <a:xfrm>
            <a:off x="5388673" y="2303643"/>
            <a:ext cx="6506483" cy="7116168"/>
          </a:xfrm>
          <a:prstGeom prst="rect">
            <a:avLst/>
          </a:prstGeom>
        </p:spPr>
      </p:pic>
      <p:sp>
        <p:nvSpPr>
          <p:cNvPr id="16" name="Oval 15"/>
          <p:cNvSpPr/>
          <p:nvPr/>
        </p:nvSpPr>
        <p:spPr>
          <a:xfrm>
            <a:off x="5605780" y="7083565"/>
            <a:ext cx="2936132" cy="111440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8" name="Straight Connector 17"/>
          <p:cNvCxnSpPr/>
          <p:nvPr/>
        </p:nvCxnSpPr>
        <p:spPr>
          <a:xfrm flipH="1" flipV="1">
            <a:off x="8305800" y="7658101"/>
            <a:ext cx="6172200" cy="539872"/>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78" y="610061"/>
            <a:ext cx="4507420" cy="923711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r>
              <a:rPr lang="en-US" dirty="0" smtClean="0"/>
              <a:t>t</a:t>
            </a:r>
            <a:endParaRPr lang="en-US" dirty="0"/>
          </a:p>
        </p:txBody>
      </p:sp>
      <p:sp>
        <p:nvSpPr>
          <p:cNvPr id="6" name="Freeform 6"/>
          <p:cNvSpPr/>
          <p:nvPr/>
        </p:nvSpPr>
        <p:spPr>
          <a:xfrm>
            <a:off x="4648200" y="599619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11" name="TextBox 11"/>
          <p:cNvSpPr txBox="1"/>
          <p:nvPr/>
        </p:nvSpPr>
        <p:spPr>
          <a:xfrm>
            <a:off x="363057" y="1866199"/>
            <a:ext cx="10826848" cy="872034"/>
          </a:xfrm>
          <a:prstGeom prst="rect">
            <a:avLst/>
          </a:prstGeom>
        </p:spPr>
        <p:txBody>
          <a:bodyPr lIns="0" tIns="0" rIns="0" bIns="0" rtlCol="0" anchor="t">
            <a:spAutoFit/>
          </a:bodyPr>
          <a:lstStyle/>
          <a:p>
            <a:pPr algn="l">
              <a:lnSpc>
                <a:spcPts val="3740"/>
              </a:lnSpc>
              <a:spcBef>
                <a:spcPct val="0"/>
              </a:spcBef>
            </a:pPr>
            <a:endParaRPr lang="en-US" sz="2710" spc="265" dirty="0">
              <a:solidFill>
                <a:srgbClr val="000000"/>
              </a:solidFill>
              <a:latin typeface="Montserrat Light Bold"/>
            </a:endParaRPr>
          </a:p>
          <a:p>
            <a:pPr marL="0" lvl="0" indent="0" algn="l">
              <a:lnSpc>
                <a:spcPts val="3050"/>
              </a:lnSpc>
              <a:spcBef>
                <a:spcPct val="0"/>
              </a:spcBef>
            </a:pPr>
            <a:endParaRPr lang="en-US" sz="2710" spc="265" dirty="0">
              <a:solidFill>
                <a:srgbClr val="000000"/>
              </a:solidFill>
              <a:latin typeface="Montserrat Light Bold"/>
            </a:endParaRPr>
          </a:p>
        </p:txBody>
      </p:sp>
      <p:sp>
        <p:nvSpPr>
          <p:cNvPr id="13" name="Rectangle 12"/>
          <p:cNvSpPr/>
          <p:nvPr/>
        </p:nvSpPr>
        <p:spPr>
          <a:xfrm>
            <a:off x="6729236" y="4347128"/>
            <a:ext cx="5958491" cy="1592744"/>
          </a:xfrm>
          <a:prstGeom prst="rect">
            <a:avLst/>
          </a:prstGeom>
        </p:spPr>
        <p:txBody>
          <a:bodyPr wrap="none">
            <a:spAutoFit/>
          </a:bodyPr>
          <a:lstStyle/>
          <a:p>
            <a:pPr>
              <a:lnSpc>
                <a:spcPts val="11715"/>
              </a:lnSpc>
            </a:pPr>
            <a:r>
              <a:rPr lang="en-US" sz="10000" spc="831" dirty="0" smtClean="0">
                <a:solidFill>
                  <a:srgbClr val="231F20"/>
                </a:solidFill>
                <a:latin typeface="Archivo Black" panose="020B0604020202020204" charset="0"/>
              </a:rPr>
              <a:t>Thanks</a:t>
            </a:r>
            <a:endParaRPr lang="en-US" sz="10000" spc="831" dirty="0">
              <a:solidFill>
                <a:srgbClr val="231F20"/>
              </a:solidFill>
              <a:latin typeface="Archivo Black" panose="020B06040202020202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1330" y="46233"/>
            <a:ext cx="18239015"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2" y="-4833145"/>
            <a:ext cx="1088513" cy="18288002"/>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3295974" y="3815047"/>
            <a:ext cx="10109516" cy="1769715"/>
          </a:xfrm>
          <a:prstGeom prst="rect">
            <a:avLst/>
          </a:prstGeom>
        </p:spPr>
        <p:txBody>
          <a:bodyPr wrap="square" lIns="0" tIns="0" rIns="0" bIns="0" rtlCol="0" anchor="t">
            <a:spAutoFit/>
          </a:bodyPr>
          <a:lstStyle/>
          <a:p>
            <a:pPr algn="ctr">
              <a:lnSpc>
                <a:spcPts val="13774"/>
              </a:lnSpc>
            </a:pPr>
            <a:r>
              <a:rPr lang="en-US" sz="9981" spc="79" dirty="0">
                <a:latin typeface="Archivo Black"/>
              </a:rPr>
              <a:t>CONTENT</a:t>
            </a:r>
          </a:p>
        </p:txBody>
      </p:sp>
      <p:sp>
        <p:nvSpPr>
          <p:cNvPr id="8" name="TextBox 8"/>
          <p:cNvSpPr txBox="1"/>
          <p:nvPr/>
        </p:nvSpPr>
        <p:spPr>
          <a:xfrm>
            <a:off x="-1178976" y="5435026"/>
            <a:ext cx="5645223" cy="1102866"/>
          </a:xfrm>
          <a:prstGeom prst="rect">
            <a:avLst/>
          </a:prstGeom>
        </p:spPr>
        <p:txBody>
          <a:bodyPr wrap="square"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9" name="TextBox 9"/>
          <p:cNvSpPr txBox="1"/>
          <p:nvPr/>
        </p:nvSpPr>
        <p:spPr>
          <a:xfrm>
            <a:off x="1585705" y="5710882"/>
            <a:ext cx="2743420" cy="399405"/>
          </a:xfrm>
          <a:prstGeom prst="rect">
            <a:avLst/>
          </a:prstGeom>
        </p:spPr>
        <p:txBody>
          <a:bodyPr lIns="0" tIns="0" rIns="0" bIns="0" rtlCol="0" anchor="t">
            <a:spAutoFit/>
          </a:bodyPr>
          <a:lstStyle/>
          <a:p>
            <a:pPr algn="ctr">
              <a:lnSpc>
                <a:spcPts val="3483"/>
              </a:lnSpc>
            </a:pPr>
            <a:r>
              <a:rPr lang="en-US" sz="2524" spc="247" dirty="0" smtClean="0">
                <a:solidFill>
                  <a:srgbClr val="231F20"/>
                </a:solidFill>
                <a:latin typeface="Montserrat Light"/>
              </a:rPr>
              <a:t>Inrto</a:t>
            </a:r>
            <a:endParaRPr lang="en-US" sz="2524" spc="247" dirty="0">
              <a:solidFill>
                <a:srgbClr val="231F20"/>
              </a:solidFill>
              <a:latin typeface="Montserrat Light"/>
            </a:endParaRPr>
          </a:p>
        </p:txBody>
      </p:sp>
      <p:sp>
        <p:nvSpPr>
          <p:cNvPr id="10" name="TextBox 10"/>
          <p:cNvSpPr txBox="1"/>
          <p:nvPr/>
        </p:nvSpPr>
        <p:spPr>
          <a:xfrm>
            <a:off x="3194085" y="5468262"/>
            <a:ext cx="2624367" cy="1102866"/>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02</a:t>
            </a:r>
          </a:p>
        </p:txBody>
      </p:sp>
      <p:sp>
        <p:nvSpPr>
          <p:cNvPr id="11" name="TextBox 11"/>
          <p:cNvSpPr txBox="1"/>
          <p:nvPr/>
        </p:nvSpPr>
        <p:spPr>
          <a:xfrm>
            <a:off x="4540307" y="5826542"/>
            <a:ext cx="4103457" cy="399405"/>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Montserrat Light"/>
              </a:rPr>
              <a:t>what </a:t>
            </a:r>
            <a:r>
              <a:rPr lang="en-US" sz="2524" spc="247" dirty="0" smtClean="0">
                <a:solidFill>
                  <a:srgbClr val="231F20"/>
                </a:solidFill>
                <a:latin typeface="Montserrat Light"/>
              </a:rPr>
              <a:t>MVVM</a:t>
            </a:r>
            <a:endParaRPr lang="en-US" sz="2524" spc="247" dirty="0">
              <a:solidFill>
                <a:srgbClr val="231F20"/>
              </a:solidFill>
              <a:latin typeface="Montserrat Light"/>
            </a:endParaRPr>
          </a:p>
        </p:txBody>
      </p:sp>
      <p:sp>
        <p:nvSpPr>
          <p:cNvPr id="12" name="TextBox 12"/>
          <p:cNvSpPr txBox="1"/>
          <p:nvPr/>
        </p:nvSpPr>
        <p:spPr>
          <a:xfrm>
            <a:off x="4097274" y="5351311"/>
            <a:ext cx="9070014" cy="1102866"/>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03</a:t>
            </a:r>
          </a:p>
        </p:txBody>
      </p:sp>
      <p:sp>
        <p:nvSpPr>
          <p:cNvPr id="13" name="TextBox 13"/>
          <p:cNvSpPr txBox="1"/>
          <p:nvPr/>
        </p:nvSpPr>
        <p:spPr>
          <a:xfrm>
            <a:off x="9447133" y="5561353"/>
            <a:ext cx="2664682" cy="897682"/>
          </a:xfrm>
          <a:prstGeom prst="rect">
            <a:avLst/>
          </a:prstGeom>
        </p:spPr>
        <p:txBody>
          <a:bodyPr wrap="square" lIns="0" tIns="0" rIns="0" bIns="0" rtlCol="0" anchor="t">
            <a:spAutoFit/>
          </a:bodyPr>
          <a:lstStyle/>
          <a:p>
            <a:pPr lvl="0" algn="ctr">
              <a:lnSpc>
                <a:spcPts val="3483"/>
              </a:lnSpc>
            </a:pPr>
            <a:r>
              <a:rPr lang="en-US" sz="2524" spc="247" dirty="0" smtClean="0">
                <a:solidFill>
                  <a:srgbClr val="231F20"/>
                </a:solidFill>
                <a:latin typeface="Montserrat Light"/>
              </a:rPr>
              <a:t>MVVM diagram</a:t>
            </a:r>
            <a:endParaRPr lang="en-US" sz="2524" spc="247" dirty="0">
              <a:solidFill>
                <a:srgbClr val="231F20"/>
              </a:solidFill>
              <a:latin typeface="Montserrat Light"/>
            </a:endParaRPr>
          </a:p>
        </p:txBody>
      </p:sp>
      <p:sp>
        <p:nvSpPr>
          <p:cNvPr id="14" name="TextBox 14"/>
          <p:cNvSpPr txBox="1"/>
          <p:nvPr/>
        </p:nvSpPr>
        <p:spPr>
          <a:xfrm>
            <a:off x="11631854" y="5469141"/>
            <a:ext cx="3496339" cy="1102866"/>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04</a:t>
            </a:r>
          </a:p>
        </p:txBody>
      </p:sp>
      <p:sp>
        <p:nvSpPr>
          <p:cNvPr id="15" name="TextBox 15"/>
          <p:cNvSpPr txBox="1"/>
          <p:nvPr/>
        </p:nvSpPr>
        <p:spPr>
          <a:xfrm>
            <a:off x="14426397" y="5710882"/>
            <a:ext cx="3283375" cy="399405"/>
          </a:xfrm>
          <a:prstGeom prst="rect">
            <a:avLst/>
          </a:prstGeom>
        </p:spPr>
        <p:txBody>
          <a:bodyPr wrap="square" lIns="0" tIns="0" rIns="0" bIns="0" rtlCol="0" anchor="t">
            <a:spAutoFit/>
          </a:bodyPr>
          <a:lstStyle/>
          <a:p>
            <a:pPr algn="ctr">
              <a:lnSpc>
                <a:spcPts val="3483"/>
              </a:lnSpc>
            </a:pPr>
            <a:r>
              <a:rPr lang="en-US" sz="2524" spc="247" dirty="0" smtClean="0">
                <a:solidFill>
                  <a:srgbClr val="231F20"/>
                </a:solidFill>
                <a:latin typeface="Montserrat Light"/>
              </a:rPr>
              <a:t>Application</a:t>
            </a:r>
            <a:endParaRPr lang="en-US" sz="2524" spc="247" dirty="0">
              <a:solidFill>
                <a:srgbClr val="231F20"/>
              </a:solidFill>
              <a:latin typeface="Montserrat Light"/>
            </a:endParaRPr>
          </a:p>
        </p:txBody>
      </p:sp>
      <p:sp>
        <p:nvSpPr>
          <p:cNvPr id="16" name="TextBox 16"/>
          <p:cNvSpPr txBox="1"/>
          <p:nvPr/>
        </p:nvSpPr>
        <p:spPr>
          <a:xfrm>
            <a:off x="-1236947" y="7098946"/>
            <a:ext cx="5654174" cy="1098184"/>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05</a:t>
            </a:r>
          </a:p>
        </p:txBody>
      </p:sp>
      <p:sp>
        <p:nvSpPr>
          <p:cNvPr id="17" name="TextBox 17"/>
          <p:cNvSpPr txBox="1"/>
          <p:nvPr/>
        </p:nvSpPr>
        <p:spPr>
          <a:xfrm>
            <a:off x="2133600" y="7369981"/>
            <a:ext cx="1872342" cy="1346522"/>
          </a:xfrm>
          <a:prstGeom prst="rect">
            <a:avLst/>
          </a:prstGeom>
        </p:spPr>
        <p:txBody>
          <a:bodyPr wrap="square" lIns="0" tIns="0" rIns="0" bIns="0" rtlCol="0" anchor="t">
            <a:spAutoFit/>
          </a:bodyPr>
          <a:lstStyle/>
          <a:p>
            <a:pPr algn="ctr">
              <a:lnSpc>
                <a:spcPts val="3483"/>
              </a:lnSpc>
            </a:pPr>
            <a:r>
              <a:rPr lang="en-US" sz="2524" spc="247" dirty="0" smtClean="0">
                <a:solidFill>
                  <a:srgbClr val="231F20"/>
                </a:solidFill>
                <a:latin typeface="Montserrat Light"/>
              </a:rPr>
              <a:t>Handle null </a:t>
            </a:r>
          </a:p>
          <a:p>
            <a:pPr algn="ctr">
              <a:lnSpc>
                <a:spcPts val="3483"/>
              </a:lnSpc>
            </a:pPr>
            <a:r>
              <a:rPr lang="en-US" sz="2524" spc="247" dirty="0" smtClean="0">
                <a:solidFill>
                  <a:srgbClr val="231F20"/>
                </a:solidFill>
                <a:latin typeface="Montserrat Light"/>
              </a:rPr>
              <a:t>data</a:t>
            </a:r>
            <a:endParaRPr lang="en-US" sz="2524" spc="247" dirty="0">
              <a:solidFill>
                <a:srgbClr val="231F20"/>
              </a:solidFill>
              <a:latin typeface="Montserrat Light"/>
            </a:endParaRPr>
          </a:p>
        </p:txBody>
      </p:sp>
      <p:sp>
        <p:nvSpPr>
          <p:cNvPr id="18" name="TextBox 18"/>
          <p:cNvSpPr txBox="1"/>
          <p:nvPr/>
        </p:nvSpPr>
        <p:spPr>
          <a:xfrm>
            <a:off x="1143000" y="7033352"/>
            <a:ext cx="6824718" cy="1102866"/>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06</a:t>
            </a:r>
          </a:p>
        </p:txBody>
      </p:sp>
      <p:sp>
        <p:nvSpPr>
          <p:cNvPr id="19" name="TextBox 19"/>
          <p:cNvSpPr txBox="1"/>
          <p:nvPr/>
        </p:nvSpPr>
        <p:spPr>
          <a:xfrm>
            <a:off x="4996542" y="7636077"/>
            <a:ext cx="3848526" cy="448841"/>
          </a:xfrm>
          <a:prstGeom prst="rect">
            <a:avLst/>
          </a:prstGeom>
        </p:spPr>
        <p:txBody>
          <a:bodyPr wrap="square" lIns="0" tIns="0" rIns="0" bIns="0" rtlCol="0" anchor="t">
            <a:spAutoFit/>
          </a:bodyPr>
          <a:lstStyle/>
          <a:p>
            <a:pPr algn="ctr">
              <a:lnSpc>
                <a:spcPts val="3483"/>
              </a:lnSpc>
            </a:pPr>
            <a:r>
              <a:rPr lang="en-US" sz="2524" spc="247" dirty="0" smtClean="0">
                <a:solidFill>
                  <a:srgbClr val="231F20"/>
                </a:solidFill>
                <a:latin typeface="Montserrat Light"/>
              </a:rPr>
              <a:t>model</a:t>
            </a:r>
            <a:endParaRPr lang="en-US" sz="2524" spc="247" dirty="0">
              <a:solidFill>
                <a:srgbClr val="231F20"/>
              </a:solidFill>
              <a:latin typeface="Montserrat Light"/>
            </a:endParaRPr>
          </a:p>
        </p:txBody>
      </p:sp>
      <p:sp>
        <p:nvSpPr>
          <p:cNvPr id="20" name="TextBox 20"/>
          <p:cNvSpPr txBox="1"/>
          <p:nvPr/>
        </p:nvSpPr>
        <p:spPr>
          <a:xfrm>
            <a:off x="5791824" y="7213267"/>
            <a:ext cx="5619855" cy="1102866"/>
          </a:xfrm>
          <a:prstGeom prst="rect">
            <a:avLst/>
          </a:prstGeom>
        </p:spPr>
        <p:txBody>
          <a:bodyPr wrap="square"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07</a:t>
            </a:r>
          </a:p>
        </p:txBody>
      </p:sp>
      <p:sp>
        <p:nvSpPr>
          <p:cNvPr id="21" name="TextBox 21"/>
          <p:cNvSpPr txBox="1"/>
          <p:nvPr/>
        </p:nvSpPr>
        <p:spPr>
          <a:xfrm>
            <a:off x="9753600" y="7369981"/>
            <a:ext cx="2142770" cy="897682"/>
          </a:xfrm>
          <a:prstGeom prst="rect">
            <a:avLst/>
          </a:prstGeom>
        </p:spPr>
        <p:txBody>
          <a:bodyPr wrap="square" lIns="0" tIns="0" rIns="0" bIns="0" rtlCol="0" anchor="t">
            <a:spAutoFit/>
          </a:bodyPr>
          <a:lstStyle/>
          <a:p>
            <a:pPr algn="ctr">
              <a:lnSpc>
                <a:spcPts val="3483"/>
              </a:lnSpc>
            </a:pPr>
            <a:r>
              <a:rPr lang="en-US" sz="2524" spc="247" dirty="0" smtClean="0">
                <a:solidFill>
                  <a:srgbClr val="231F20"/>
                </a:solidFill>
                <a:latin typeface="Montserrat Light"/>
              </a:rPr>
              <a:t>View</a:t>
            </a:r>
          </a:p>
          <a:p>
            <a:pPr algn="ctr">
              <a:lnSpc>
                <a:spcPts val="3483"/>
              </a:lnSpc>
            </a:pPr>
            <a:r>
              <a:rPr lang="en-US" sz="2524" spc="247" dirty="0" smtClean="0">
                <a:solidFill>
                  <a:srgbClr val="231F20"/>
                </a:solidFill>
                <a:latin typeface="Montserrat Light"/>
              </a:rPr>
              <a:t>model</a:t>
            </a:r>
            <a:endParaRPr lang="en-US" sz="2524" spc="247" dirty="0">
              <a:solidFill>
                <a:srgbClr val="231F20"/>
              </a:solidFill>
              <a:latin typeface="Montserrat Light"/>
            </a:endParaRPr>
          </a:p>
        </p:txBody>
      </p:sp>
      <p:pic>
        <p:nvPicPr>
          <p:cNvPr id="2050" name="Picture 2" descr="How to Extend StatefulWidget into an MVVM Workhorse | by Richard Coutt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16" y="-62244"/>
            <a:ext cx="18656035" cy="468880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9792211" y="6947940"/>
            <a:ext cx="6954339" cy="1074974"/>
          </a:xfrm>
          <a:prstGeom prst="rect">
            <a:avLst/>
          </a:prstGeom>
        </p:spPr>
        <p:txBody>
          <a:bodyPr wrap="square">
            <a:spAutoFit/>
          </a:bodyPr>
          <a:lstStyle/>
          <a:p>
            <a:pPr lvl="0" algn="ctr">
              <a:lnSpc>
                <a:spcPts val="8627"/>
              </a:lnSpc>
              <a:spcBef>
                <a:spcPct val="0"/>
              </a:spcBef>
            </a:pPr>
            <a:r>
              <a:rPr lang="en-US" sz="6250" spc="331" dirty="0" smtClean="0">
                <a:solidFill>
                  <a:srgbClr val="231F20"/>
                </a:solidFill>
                <a:latin typeface="Montserrat Classic Bold"/>
              </a:rPr>
              <a:t>08</a:t>
            </a:r>
            <a:endParaRPr lang="en-US" sz="6250" spc="331" dirty="0">
              <a:solidFill>
                <a:srgbClr val="231F20"/>
              </a:solidFill>
              <a:latin typeface="Montserrat Classic Bold"/>
            </a:endParaRPr>
          </a:p>
        </p:txBody>
      </p:sp>
      <p:sp>
        <p:nvSpPr>
          <p:cNvPr id="26" name="TextBox 21"/>
          <p:cNvSpPr txBox="1"/>
          <p:nvPr/>
        </p:nvSpPr>
        <p:spPr>
          <a:xfrm flipH="1">
            <a:off x="12048770" y="7427776"/>
            <a:ext cx="5876756" cy="399405"/>
          </a:xfrm>
          <a:prstGeom prst="rect">
            <a:avLst/>
          </a:prstGeom>
        </p:spPr>
        <p:txBody>
          <a:bodyPr wrap="square" lIns="0" tIns="0" rIns="0" bIns="0" rtlCol="0" anchor="t">
            <a:spAutoFit/>
          </a:bodyPr>
          <a:lstStyle/>
          <a:p>
            <a:pPr algn="ctr">
              <a:lnSpc>
                <a:spcPts val="3483"/>
              </a:lnSpc>
            </a:pPr>
            <a:r>
              <a:rPr lang="en-US" sz="2524" spc="247" dirty="0" smtClean="0">
                <a:solidFill>
                  <a:srgbClr val="231F20"/>
                </a:solidFill>
                <a:latin typeface="Montserrat Light"/>
              </a:rPr>
              <a:t>View</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2405619" y="4481174"/>
            <a:ext cx="10287001"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sp>
        <p:nvSpPr>
          <p:cNvPr id="7" name="Freeform 7"/>
          <p:cNvSpPr/>
          <p:nvPr/>
        </p:nvSpPr>
        <p:spPr>
          <a:xfrm>
            <a:off x="13045448" y="1330185"/>
            <a:ext cx="3074211" cy="2700818"/>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12" name="TextBox 11"/>
          <p:cNvSpPr txBox="1"/>
          <p:nvPr/>
        </p:nvSpPr>
        <p:spPr>
          <a:xfrm>
            <a:off x="1676400" y="571500"/>
            <a:ext cx="6477000" cy="1015663"/>
          </a:xfrm>
          <a:prstGeom prst="rect">
            <a:avLst/>
          </a:prstGeom>
          <a:noFill/>
        </p:spPr>
        <p:txBody>
          <a:bodyPr wrap="square" rtlCol="0">
            <a:spAutoFit/>
          </a:bodyPr>
          <a:lstStyle/>
          <a:p>
            <a:r>
              <a:rPr lang="en-US" sz="6000" dirty="0" smtClean="0">
                <a:latin typeface="Times New Roman" panose="02020603050405020304" pitchFamily="18" charset="0"/>
                <a:cs typeface="Times New Roman" panose="02020603050405020304" pitchFamily="18" charset="0"/>
              </a:rPr>
              <a:t>Introduction</a:t>
            </a:r>
            <a:endParaRPr lang="en-US" sz="6000" dirty="0">
              <a:latin typeface="Times New Roman" panose="02020603050405020304" pitchFamily="18" charset="0"/>
              <a:cs typeface="Times New Roman" panose="02020603050405020304" pitchFamily="18" charset="0"/>
            </a:endParaRPr>
          </a:p>
        </p:txBody>
      </p:sp>
      <p:pic>
        <p:nvPicPr>
          <p:cNvPr id="3074" name="Picture 2" descr="https://miro.medium.com/v2/resize:fit:1050/1*LFUo2Dk2-Cgwb7cxkQsum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0947" y="266700"/>
            <a:ext cx="10209002" cy="100203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09600" y="1891963"/>
            <a:ext cx="5867400" cy="7478970"/>
          </a:xfrm>
          <a:prstGeom prst="rect">
            <a:avLst/>
          </a:prstGeom>
        </p:spPr>
        <p:txBody>
          <a:bodyPr wrap="square">
            <a:spAutoFit/>
          </a:bodyPr>
          <a:lstStyle/>
          <a:p>
            <a:pPr algn="ctr"/>
            <a:r>
              <a:rPr lang="en-US" sz="3200" dirty="0">
                <a:solidFill>
                  <a:srgbClr val="242424"/>
                </a:solidFill>
                <a:latin typeface="source-serif-pro"/>
              </a:rPr>
              <a:t>When starting on a new development project, a familiar question often arises: What’s the best architectural pattern or state management approach to ensure our codebase remains organized, adaptable, and conducive to effective testing? This continuing challenge underscores the importance of structuring our codebase for clean maintainability, seamless updates, and the clear separation of UI and business logic</a:t>
            </a:r>
            <a:r>
              <a:rPr lang="en-US" dirty="0">
                <a:solidFill>
                  <a:srgbClr val="242424"/>
                </a:solidFill>
                <a:latin typeface="source-serif-pro"/>
              </a:rPr>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8600" y="-7563"/>
            <a:ext cx="185166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074367" y="-7563"/>
            <a:ext cx="3012233" cy="1029456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5265670" y="2450403"/>
            <a:ext cx="12633215" cy="9417963"/>
          </a:xfrm>
          <a:prstGeom prst="rect">
            <a:avLst/>
          </a:prstGeom>
        </p:spPr>
        <p:txBody>
          <a:bodyPr lIns="0" tIns="0" rIns="0" bIns="0" rtlCol="0" anchor="t">
            <a:spAutoFit/>
          </a:bodyPr>
          <a:lstStyle/>
          <a:p>
            <a:pPr>
              <a:lnSpc>
                <a:spcPts val="3985"/>
              </a:lnSpc>
            </a:pPr>
            <a:endParaRPr lang="en-US" sz="4000" spc="282" dirty="0">
              <a:solidFill>
                <a:srgbClr val="000000"/>
              </a:solidFill>
              <a:latin typeface="Open Sauce"/>
            </a:endParaRPr>
          </a:p>
          <a:p>
            <a:r>
              <a:rPr lang="en-US" sz="4000" b="1" dirty="0" smtClean="0"/>
              <a:t>Model–View–View Model</a:t>
            </a:r>
            <a:r>
              <a:rPr lang="en-US" sz="4000" b="1" dirty="0"/>
              <a:t> (MVVM)</a:t>
            </a:r>
          </a:p>
          <a:p>
            <a:r>
              <a:rPr lang="en-US" sz="4400" dirty="0"/>
              <a:t>MVVM (</a:t>
            </a:r>
            <a:r>
              <a:rPr lang="en-US" sz="4400" dirty="0" smtClean="0"/>
              <a:t>Model-View-ViewModel ) </a:t>
            </a:r>
            <a:r>
              <a:rPr lang="en-US" sz="4400" dirty="0"/>
              <a:t>is an architectural pattern used in software development, including in Flutter, to separate the concerns of an application into three distinct components: Model, View, and ViewModel</a:t>
            </a:r>
            <a:r>
              <a:rPr lang="en-US" sz="4400" dirty="0" smtClean="0"/>
              <a:t>.</a:t>
            </a:r>
          </a:p>
          <a:p>
            <a:endParaRPr lang="en-US" sz="4400" dirty="0" smtClean="0"/>
          </a:p>
          <a:p>
            <a:r>
              <a:rPr lang="en-US" sz="4400" dirty="0" smtClean="0"/>
              <a:t> </a:t>
            </a:r>
            <a:r>
              <a:rPr lang="en-US" sz="4400" dirty="0"/>
              <a:t>This separation of concerns helps in creating a well-organized and maintainable codebase.</a:t>
            </a:r>
          </a:p>
          <a:p>
            <a:pPr>
              <a:lnSpc>
                <a:spcPts val="3985"/>
              </a:lnSpc>
            </a:pPr>
            <a:endParaRPr lang="en-US" sz="2887" spc="282" dirty="0">
              <a:solidFill>
                <a:srgbClr val="000000"/>
              </a:solidFill>
              <a:latin typeface="Open Sauce"/>
            </a:endParaRPr>
          </a:p>
          <a:p>
            <a:pPr>
              <a:lnSpc>
                <a:spcPts val="3985"/>
              </a:lnSpc>
            </a:pPr>
            <a:endParaRPr lang="en-US" sz="2887" spc="282" dirty="0">
              <a:solidFill>
                <a:srgbClr val="000000"/>
              </a:solidFill>
              <a:latin typeface="Open Sauce"/>
            </a:endParaRPr>
          </a:p>
          <a:p>
            <a:pPr>
              <a:lnSpc>
                <a:spcPts val="3985"/>
              </a:lnSpc>
            </a:pPr>
            <a:endParaRPr lang="en-US" sz="2887" spc="282" dirty="0">
              <a:solidFill>
                <a:srgbClr val="000000"/>
              </a:solidFill>
              <a:latin typeface="Open Sauce"/>
            </a:endParaRPr>
          </a:p>
          <a:p>
            <a:pPr>
              <a:lnSpc>
                <a:spcPts val="3985"/>
              </a:lnSpc>
            </a:pPr>
            <a:endParaRPr lang="en-US" sz="2887" spc="282" dirty="0">
              <a:solidFill>
                <a:srgbClr val="000000"/>
              </a:solidFill>
              <a:latin typeface="Open Sauce"/>
            </a:endParaRPr>
          </a:p>
          <a:p>
            <a:pPr>
              <a:lnSpc>
                <a:spcPts val="3985"/>
              </a:lnSpc>
            </a:pPr>
            <a:endParaRPr lang="en-US" sz="4000" dirty="0"/>
          </a:p>
          <a:p>
            <a:pPr>
              <a:lnSpc>
                <a:spcPts val="2399"/>
              </a:lnSpc>
            </a:pPr>
            <a:endParaRPr lang="en-US" sz="2887" spc="282" dirty="0">
              <a:solidFill>
                <a:srgbClr val="000000"/>
              </a:solidFill>
              <a:latin typeface="Open Sauce"/>
            </a:endParaRPr>
          </a:p>
        </p:txBody>
      </p:sp>
      <p:sp>
        <p:nvSpPr>
          <p:cNvPr id="8" name="TextBox 8"/>
          <p:cNvSpPr txBox="1"/>
          <p:nvPr/>
        </p:nvSpPr>
        <p:spPr>
          <a:xfrm>
            <a:off x="5493299" y="933450"/>
            <a:ext cx="6846660" cy="890437"/>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chemeClr val="tx2">
                    <a:lumMod val="60000"/>
                    <a:lumOff val="40000"/>
                  </a:schemeClr>
                </a:solidFill>
                <a:latin typeface="Archivo Black"/>
              </a:rPr>
              <a:t>WHAT </a:t>
            </a:r>
            <a:r>
              <a:rPr lang="en-US" sz="5283" spc="184" dirty="0" smtClean="0">
                <a:solidFill>
                  <a:schemeClr val="tx2">
                    <a:lumMod val="60000"/>
                    <a:lumOff val="40000"/>
                  </a:schemeClr>
                </a:solidFill>
                <a:latin typeface="Archivo Black"/>
              </a:rPr>
              <a:t>IS MVVM</a:t>
            </a:r>
            <a:endParaRPr lang="en-US" sz="5283" spc="184" dirty="0">
              <a:solidFill>
                <a:schemeClr val="tx2">
                  <a:lumMod val="60000"/>
                  <a:lumOff val="40000"/>
                </a:schemeClr>
              </a:solidFill>
              <a:latin typeface="Archivo Black"/>
            </a:endParaRPr>
          </a:p>
        </p:txBody>
      </p:sp>
      <p:pic>
        <p:nvPicPr>
          <p:cNvPr id="4098" name="Picture 2" descr="Implementing MVVM Architecture in Flutter for Scalable App Development | by  Lanre Adedara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11666" r="11244"/>
          <a:stretch/>
        </p:blipFill>
        <p:spPr bwMode="auto">
          <a:xfrm>
            <a:off x="-228599" y="-7563"/>
            <a:ext cx="5105154" cy="10294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0583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TextBox 4"/>
          <p:cNvSpPr txBox="1"/>
          <p:nvPr/>
        </p:nvSpPr>
        <p:spPr>
          <a:xfrm>
            <a:off x="457200" y="4762500"/>
            <a:ext cx="17617082" cy="5847755"/>
          </a:xfrm>
          <a:prstGeom prst="rect">
            <a:avLst/>
          </a:prstGeom>
        </p:spPr>
        <p:txBody>
          <a:bodyPr wrap="square" lIns="0" tIns="0" rIns="0" bIns="0" rtlCol="0" anchor="t">
            <a:spAutoFit/>
          </a:bodyPr>
          <a:lstStyle/>
          <a:p>
            <a:r>
              <a:rPr lang="en-US" sz="3200" b="1" dirty="0" smtClean="0"/>
              <a:t>Model</a:t>
            </a:r>
            <a:r>
              <a:rPr lang="en-US" sz="3200" dirty="0" smtClean="0"/>
              <a:t>: The Model represents the data and business logic of the application. It encapsulates the data structures, database interactions, and any other core application logic. In Flutter, the Model might include classes or data models that define the data schema, as well as services for fetching or manipulating data.</a:t>
            </a:r>
          </a:p>
          <a:p>
            <a:endParaRPr lang="en-US" sz="3200" dirty="0" smtClean="0"/>
          </a:p>
          <a:p>
            <a:r>
              <a:rPr lang="en-US" sz="3200" b="1" dirty="0" smtClean="0"/>
              <a:t>View</a:t>
            </a:r>
            <a:r>
              <a:rPr lang="en-US" sz="3200" dirty="0"/>
              <a:t>: The View represents the user interface (UI) of the application. In Flutter, this includes widgets and screens that render the user interface and display data to the user. The View should be as dumb as possible, meaning it must not contain business logic but should rather focus on UI presentation</a:t>
            </a:r>
            <a:r>
              <a:rPr lang="en-US" sz="3200" dirty="0" smtClean="0"/>
              <a:t>.</a:t>
            </a:r>
          </a:p>
          <a:p>
            <a:endParaRPr lang="en-US" sz="3200" dirty="0"/>
          </a:p>
          <a:p>
            <a:r>
              <a:rPr lang="en-US" sz="3200" b="1" dirty="0"/>
              <a:t>ViewModel</a:t>
            </a:r>
            <a:r>
              <a:rPr lang="en-US" sz="3200" dirty="0"/>
              <a:t>: The </a:t>
            </a:r>
            <a:r>
              <a:rPr lang="en-US" sz="3200" dirty="0" smtClean="0"/>
              <a:t>View Model </a:t>
            </a:r>
            <a:r>
              <a:rPr lang="en-US" sz="3200" dirty="0"/>
              <a:t>acts as a bridge between the Model and the View. It prepares and transforms the data from the Model to make it suitable for presentation in the View.</a:t>
            </a:r>
          </a:p>
          <a:p>
            <a:pPr>
              <a:lnSpc>
                <a:spcPts val="3648"/>
              </a:lnSpc>
            </a:pPr>
            <a:endParaRPr lang="en-US" sz="2643" spc="259" dirty="0" smtClean="0">
              <a:solidFill>
                <a:srgbClr val="231F20"/>
              </a:solidFill>
              <a:latin typeface="Open Sauce"/>
            </a:endParaRPr>
          </a:p>
          <a:p>
            <a:pPr marL="0" lvl="0" indent="0" algn="l">
              <a:lnSpc>
                <a:spcPts val="3648"/>
              </a:lnSpc>
              <a:spcBef>
                <a:spcPct val="0"/>
              </a:spcBef>
            </a:pPr>
            <a:endParaRPr lang="en-US" sz="2643" spc="259" dirty="0">
              <a:solidFill>
                <a:srgbClr val="231F20"/>
              </a:solidFill>
              <a:latin typeface="Open Sauce"/>
            </a:endParaRPr>
          </a:p>
        </p:txBody>
      </p:sp>
      <p:pic>
        <p:nvPicPr>
          <p:cNvPr id="5122" name="Picture 2" descr="Flutter State Management: Exploring Clean and Simple MVVM Architecture | by  Lotfi Habbich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5618"/>
            <a:ext cx="17145000" cy="3476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467" y="-127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12700"/>
            <a:ext cx="1677094" cy="10287000"/>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TextBox 8"/>
          <p:cNvSpPr txBox="1"/>
          <p:nvPr/>
        </p:nvSpPr>
        <p:spPr>
          <a:xfrm>
            <a:off x="1295400" y="436530"/>
            <a:ext cx="13450109" cy="910506"/>
          </a:xfrm>
          <a:prstGeom prst="rect">
            <a:avLst/>
          </a:prstGeom>
        </p:spPr>
        <p:txBody>
          <a:bodyPr wrap="square" lIns="0" tIns="0" rIns="0" bIns="0" rtlCol="0" anchor="t">
            <a:spAutoFit/>
          </a:bodyPr>
          <a:lstStyle/>
          <a:p>
            <a:pPr lvl="0">
              <a:lnSpc>
                <a:spcPts val="7124"/>
              </a:lnSpc>
              <a:spcBef>
                <a:spcPct val="0"/>
              </a:spcBef>
            </a:pPr>
            <a:r>
              <a:rPr lang="en-US" sz="5162" spc="180" dirty="0" smtClean="0">
                <a:solidFill>
                  <a:srgbClr val="010101"/>
                </a:solidFill>
                <a:latin typeface="Archivo Black"/>
              </a:rPr>
              <a:t>MVVM Diagram</a:t>
            </a:r>
            <a:endParaRPr lang="en-US" sz="5162" spc="180" dirty="0">
              <a:solidFill>
                <a:srgbClr val="010101"/>
              </a:solidFill>
              <a:latin typeface="Archivo Black"/>
            </a:endParaRPr>
          </a:p>
        </p:txBody>
      </p:sp>
      <p:pic>
        <p:nvPicPr>
          <p:cNvPr id="6146" name="Picture 2" descr="https://miro.medium.com/v2/resize:fit:1050/1*YoGbna5uvDYSIpN7zHr9y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43799" y="0"/>
            <a:ext cx="10645927" cy="10270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TextBox 8"/>
          <p:cNvSpPr txBox="1"/>
          <p:nvPr/>
        </p:nvSpPr>
        <p:spPr>
          <a:xfrm>
            <a:off x="533400" y="1312947"/>
            <a:ext cx="6629400" cy="8556188"/>
          </a:xfrm>
          <a:prstGeom prst="rect">
            <a:avLst/>
          </a:prstGeom>
          <a:noFill/>
        </p:spPr>
        <p:txBody>
          <a:bodyPr wrap="square" rtlCol="0">
            <a:spAutoFit/>
          </a:bodyPr>
          <a:lstStyle/>
          <a:p>
            <a:r>
              <a:rPr lang="en-US" sz="2800" b="1" dirty="0">
                <a:solidFill>
                  <a:schemeClr val="tx2">
                    <a:lumMod val="60000"/>
                    <a:lumOff val="40000"/>
                  </a:schemeClr>
                </a:solidFill>
                <a:latin typeface="Times New Roman" panose="02020603050405020304" pitchFamily="18" charset="0"/>
                <a:cs typeface="Times New Roman" panose="02020603050405020304" pitchFamily="18" charset="0"/>
              </a:rPr>
              <a:t>Remote Data Source</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This is a component that provides access to remote data, such as an API. Make sure to not access the Remote database directly to the View-Model or View layer.</a:t>
            </a:r>
          </a:p>
          <a:p>
            <a:r>
              <a:rPr lang="en-US" sz="2800" b="1" dirty="0">
                <a:solidFill>
                  <a:schemeClr val="tx2">
                    <a:lumMod val="60000"/>
                    <a:lumOff val="40000"/>
                  </a:schemeClr>
                </a:solidFill>
                <a:latin typeface="Times New Roman" panose="02020603050405020304" pitchFamily="18" charset="0"/>
                <a:cs typeface="Times New Roman" panose="02020603050405020304" pitchFamily="18" charset="0"/>
              </a:rPr>
              <a:t>Service:</a:t>
            </a:r>
            <a:r>
              <a:rPr lang="en-US" sz="28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This is a component that provides a wrapper to third-party services, such as connectivity, storage, or API </a:t>
            </a:r>
            <a:r>
              <a:rPr lang="en-US" sz="2800" dirty="0" smtClean="0">
                <a:latin typeface="Times New Roman" panose="02020603050405020304" pitchFamily="18" charset="0"/>
                <a:cs typeface="Times New Roman" panose="02020603050405020304" pitchFamily="18" charset="0"/>
              </a:rPr>
              <a:t>service</a:t>
            </a:r>
          </a:p>
          <a:p>
            <a:r>
              <a:rPr lang="en-US" sz="2800" b="1" dirty="0" smtClean="0">
                <a:solidFill>
                  <a:schemeClr val="tx2">
                    <a:lumMod val="60000"/>
                    <a:lumOff val="40000"/>
                  </a:schemeClr>
                </a:solidFill>
                <a:latin typeface="Times New Roman" panose="02020603050405020304" pitchFamily="18" charset="0"/>
                <a:cs typeface="Times New Roman" panose="02020603050405020304" pitchFamily="18" charset="0"/>
              </a:rPr>
              <a:t>Repositories </a:t>
            </a:r>
            <a:r>
              <a:rPr lang="en-US" sz="2800" b="1" dirty="0">
                <a:solidFill>
                  <a:schemeClr val="tx2">
                    <a:lumMod val="60000"/>
                    <a:lumOff val="40000"/>
                  </a:schemeClr>
                </a:solidFill>
                <a:latin typeface="Times New Roman" panose="02020603050405020304" pitchFamily="18" charset="0"/>
                <a:cs typeface="Times New Roman" panose="02020603050405020304" pitchFamily="18" charset="0"/>
              </a:rPr>
              <a:t>(Repo):</a:t>
            </a:r>
            <a:r>
              <a:rPr lang="en-US" sz="2800" dirty="0">
                <a:latin typeface="Times New Roman" panose="02020603050405020304" pitchFamily="18" charset="0"/>
                <a:cs typeface="Times New Roman" panose="02020603050405020304" pitchFamily="18" charset="0"/>
              </a:rPr>
              <a:t> This is a component that abstracts away the details of how data is retrieved and stored.</a:t>
            </a:r>
          </a:p>
          <a:p>
            <a:r>
              <a:rPr lang="en-US" sz="2800" b="1" dirty="0">
                <a:solidFill>
                  <a:schemeClr val="tx2">
                    <a:lumMod val="60000"/>
                    <a:lumOff val="40000"/>
                  </a:schemeClr>
                </a:solidFill>
                <a:latin typeface="Times New Roman" panose="02020603050405020304" pitchFamily="18" charset="0"/>
                <a:cs typeface="Times New Roman" panose="02020603050405020304" pitchFamily="18" charset="0"/>
              </a:rPr>
              <a:t>View Model:</a:t>
            </a:r>
            <a:r>
              <a:rPr lang="en-US" sz="2800" dirty="0">
                <a:latin typeface="Times New Roman" panose="02020603050405020304" pitchFamily="18" charset="0"/>
                <a:cs typeface="Times New Roman" panose="02020603050405020304" pitchFamily="18" charset="0"/>
              </a:rPr>
              <a:t> This is a state management library that can be used to implement MVVM in Flutter.</a:t>
            </a:r>
          </a:p>
          <a:p>
            <a:r>
              <a:rPr lang="en-US" sz="2800" b="1" dirty="0">
                <a:solidFill>
                  <a:schemeClr val="tx2">
                    <a:lumMod val="60000"/>
                    <a:lumOff val="40000"/>
                  </a:schemeClr>
                </a:solidFill>
                <a:latin typeface="Times New Roman" panose="02020603050405020304" pitchFamily="18" charset="0"/>
                <a:cs typeface="Times New Roman" panose="02020603050405020304" pitchFamily="18" charset="0"/>
              </a:rPr>
              <a:t>View:</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View is the user interface that the user will see and interact with. Make sure the view needs to be dumb as dumb as possible. So It must not access any Repo or Service directly.</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83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29456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5275144" y="808247"/>
            <a:ext cx="13165256" cy="3588162"/>
          </a:xfrm>
          <a:prstGeom prst="rect">
            <a:avLst/>
          </a:prstGeom>
        </p:spPr>
        <p:txBody>
          <a:bodyPr lIns="0" tIns="0" rIns="0" bIns="0" rtlCol="0" anchor="t">
            <a:spAutoFit/>
          </a:bodyPr>
          <a:lstStyle/>
          <a:p>
            <a:pPr>
              <a:lnSpc>
                <a:spcPts val="4098"/>
              </a:lnSpc>
            </a:pPr>
            <a:endParaRPr dirty="0"/>
          </a:p>
          <a:p>
            <a:r>
              <a:rPr lang="en-US" sz="3600" b="1" dirty="0">
                <a:solidFill>
                  <a:schemeClr val="tx2">
                    <a:lumMod val="60000"/>
                    <a:lumOff val="40000"/>
                  </a:schemeClr>
                </a:solidFill>
              </a:rPr>
              <a:t>Model</a:t>
            </a:r>
            <a:endParaRPr lang="en-US" sz="3600" dirty="0">
              <a:solidFill>
                <a:schemeClr val="tx2">
                  <a:lumMod val="60000"/>
                  <a:lumOff val="40000"/>
                </a:schemeClr>
              </a:solidFill>
            </a:endParaRPr>
          </a:p>
          <a:p>
            <a:r>
              <a:rPr lang="en-US" sz="3600" dirty="0"/>
              <a:t>The Model in the MVVM architecture is the heart of the application. It's responsible for handling all the business logic and managing the data. </a:t>
            </a:r>
          </a:p>
          <a:p>
            <a:pPr>
              <a:lnSpc>
                <a:spcPts val="4098"/>
              </a:lnSpc>
            </a:pPr>
            <a:endParaRPr lang="en-US" sz="2969" spc="291" dirty="0">
              <a:solidFill>
                <a:srgbClr val="000000"/>
              </a:solidFill>
              <a:latin typeface="Open Sauce"/>
            </a:endParaRPr>
          </a:p>
          <a:p>
            <a:pPr>
              <a:lnSpc>
                <a:spcPts val="2467"/>
              </a:lnSpc>
            </a:pPr>
            <a:endParaRPr lang="en-US" sz="2969" spc="291" dirty="0">
              <a:solidFill>
                <a:srgbClr val="000000"/>
              </a:solidFill>
              <a:latin typeface="Open Sauce"/>
            </a:endParaRPr>
          </a:p>
        </p:txBody>
      </p:sp>
      <p:sp>
        <p:nvSpPr>
          <p:cNvPr id="8" name="TextBox 8"/>
          <p:cNvSpPr txBox="1"/>
          <p:nvPr/>
        </p:nvSpPr>
        <p:spPr>
          <a:xfrm>
            <a:off x="5265670" y="339938"/>
            <a:ext cx="9479839" cy="866904"/>
          </a:xfrm>
          <a:prstGeom prst="rect">
            <a:avLst/>
          </a:prstGeom>
        </p:spPr>
        <p:txBody>
          <a:bodyPr lIns="0" tIns="0" rIns="0" bIns="0" rtlCol="0" anchor="t">
            <a:spAutoFit/>
          </a:bodyPr>
          <a:lstStyle/>
          <a:p>
            <a:pPr marL="0" lvl="0" indent="0" algn="l">
              <a:lnSpc>
                <a:spcPts val="7124"/>
              </a:lnSpc>
              <a:spcBef>
                <a:spcPct val="0"/>
              </a:spcBef>
            </a:pPr>
            <a:r>
              <a:rPr lang="en-US" sz="5162" spc="180" dirty="0" smtClean="0">
                <a:solidFill>
                  <a:srgbClr val="010101"/>
                </a:solidFill>
                <a:latin typeface="Archivo Black"/>
              </a:rPr>
              <a:t>Application</a:t>
            </a:r>
            <a:endParaRPr lang="en-US" sz="5162" spc="180" dirty="0">
              <a:solidFill>
                <a:srgbClr val="010101"/>
              </a:solidFill>
              <a:latin typeface="Archivo Black"/>
            </a:endParaRPr>
          </a:p>
        </p:txBody>
      </p:sp>
      <p:pic>
        <p:nvPicPr>
          <p:cNvPr id="9" name="Picture 8"/>
          <p:cNvPicPr>
            <a:picLocks noChangeAspect="1"/>
          </p:cNvPicPr>
          <p:nvPr/>
        </p:nvPicPr>
        <p:blipFill>
          <a:blip r:embed="rId3"/>
          <a:stretch>
            <a:fillRect/>
          </a:stretch>
        </p:blipFill>
        <p:spPr>
          <a:xfrm>
            <a:off x="0" y="-7563"/>
            <a:ext cx="4970344" cy="10294563"/>
          </a:xfrm>
          <a:prstGeom prst="rect">
            <a:avLst/>
          </a:prstGeom>
        </p:spPr>
      </p:pic>
      <p:pic>
        <p:nvPicPr>
          <p:cNvPr id="11" name="Picture 10"/>
          <p:cNvPicPr>
            <a:picLocks noChangeAspect="1"/>
          </p:cNvPicPr>
          <p:nvPr/>
        </p:nvPicPr>
        <p:blipFill>
          <a:blip r:embed="rId4"/>
          <a:stretch>
            <a:fillRect/>
          </a:stretch>
        </p:blipFill>
        <p:spPr>
          <a:xfrm>
            <a:off x="5160892" y="3710354"/>
            <a:ext cx="6430272" cy="63479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a:stretch>
            <a:fillRect/>
          </a:stretch>
        </p:blipFill>
        <p:spPr>
          <a:xfrm>
            <a:off x="8305800" y="3188209"/>
            <a:ext cx="9982200" cy="33329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6"/>
          <a:stretch>
            <a:fillRect/>
          </a:stretch>
        </p:blipFill>
        <p:spPr>
          <a:xfrm>
            <a:off x="8273716" y="6451908"/>
            <a:ext cx="9514856" cy="33097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10190" y="0"/>
            <a:ext cx="1710961" cy="10287000"/>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5265670" y="2084698"/>
            <a:ext cx="13022330" cy="327975"/>
          </a:xfrm>
          <a:prstGeom prst="rect">
            <a:avLst/>
          </a:prstGeom>
        </p:spPr>
        <p:txBody>
          <a:bodyPr lIns="0" tIns="0" rIns="0" bIns="0" rtlCol="0" anchor="t">
            <a:spAutoFit/>
          </a:bodyPr>
          <a:lstStyle/>
          <a:p>
            <a:pPr>
              <a:lnSpc>
                <a:spcPts val="2467"/>
              </a:lnSpc>
            </a:pPr>
            <a:endParaRPr lang="en-US" sz="2969" spc="291" dirty="0">
              <a:solidFill>
                <a:srgbClr val="000000"/>
              </a:solidFill>
              <a:latin typeface="Open Sauce"/>
            </a:endParaRPr>
          </a:p>
        </p:txBody>
      </p:sp>
      <p:sp>
        <p:nvSpPr>
          <p:cNvPr id="8" name="TextBox 8"/>
          <p:cNvSpPr txBox="1"/>
          <p:nvPr/>
        </p:nvSpPr>
        <p:spPr>
          <a:xfrm>
            <a:off x="5265670" y="339938"/>
            <a:ext cx="12619099" cy="866904"/>
          </a:xfrm>
          <a:prstGeom prst="rect">
            <a:avLst/>
          </a:prstGeom>
        </p:spPr>
        <p:txBody>
          <a:bodyPr lIns="0" tIns="0" rIns="0" bIns="0" rtlCol="0" anchor="t">
            <a:spAutoFit/>
          </a:bodyPr>
          <a:lstStyle/>
          <a:p>
            <a:pPr marL="0" lvl="0" indent="0" algn="l">
              <a:lnSpc>
                <a:spcPts val="7124"/>
              </a:lnSpc>
              <a:spcBef>
                <a:spcPct val="0"/>
              </a:spcBef>
            </a:pPr>
            <a:r>
              <a:rPr lang="en-US" sz="5162" spc="180" dirty="0" smtClean="0">
                <a:solidFill>
                  <a:srgbClr val="010101"/>
                </a:solidFill>
                <a:latin typeface="Archivo Black"/>
              </a:rPr>
              <a:t>Handle Null Data</a:t>
            </a:r>
            <a:endParaRPr lang="en-US" sz="5162" spc="180" dirty="0">
              <a:solidFill>
                <a:srgbClr val="010101"/>
              </a:solidFill>
              <a:latin typeface="Archivo Black"/>
            </a:endParaRPr>
          </a:p>
        </p:txBody>
      </p:sp>
      <p:pic>
        <p:nvPicPr>
          <p:cNvPr id="9" name="Picture 8"/>
          <p:cNvPicPr>
            <a:picLocks noChangeAspect="1"/>
          </p:cNvPicPr>
          <p:nvPr/>
        </p:nvPicPr>
        <p:blipFill>
          <a:blip r:embed="rId2"/>
          <a:stretch>
            <a:fillRect/>
          </a:stretch>
        </p:blipFill>
        <p:spPr>
          <a:xfrm>
            <a:off x="4876800" y="2349455"/>
            <a:ext cx="13007969" cy="7440063"/>
          </a:xfrm>
          <a:prstGeom prst="rect">
            <a:avLst/>
          </a:prstGeom>
        </p:spPr>
      </p:pic>
      <p:sp>
        <p:nvSpPr>
          <p:cNvPr id="10" name="AutoShape 2" descr="blob:https://web.whatsapp.com/348c84e3-325f-41c2-a2bc-b95e88bb32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48200" cy="10247275"/>
          </a:xfrm>
          <a:prstGeom prst="rect">
            <a:avLst/>
          </a:prstGeom>
        </p:spPr>
      </p:pic>
      <p:cxnSp>
        <p:nvCxnSpPr>
          <p:cNvPr id="14" name="Straight Connector 13"/>
          <p:cNvCxnSpPr/>
          <p:nvPr/>
        </p:nvCxnSpPr>
        <p:spPr>
          <a:xfrm>
            <a:off x="3429000" y="4991100"/>
            <a:ext cx="3200400" cy="2133600"/>
          </a:xfrm>
          <a:prstGeom prst="line">
            <a:avLst/>
          </a:prstGeom>
          <a:ln w="57150"/>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10190" y="0"/>
            <a:ext cx="1710961" cy="10287000"/>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5265670" y="2084698"/>
            <a:ext cx="13022330" cy="327975"/>
          </a:xfrm>
          <a:prstGeom prst="rect">
            <a:avLst/>
          </a:prstGeom>
        </p:spPr>
        <p:txBody>
          <a:bodyPr lIns="0" tIns="0" rIns="0" bIns="0" rtlCol="0" anchor="t">
            <a:spAutoFit/>
          </a:bodyPr>
          <a:lstStyle/>
          <a:p>
            <a:pPr>
              <a:lnSpc>
                <a:spcPts val="2467"/>
              </a:lnSpc>
            </a:pPr>
            <a:endParaRPr lang="en-US" sz="2969" spc="291" dirty="0">
              <a:solidFill>
                <a:srgbClr val="000000"/>
              </a:solidFill>
              <a:latin typeface="Open Sauce"/>
            </a:endParaRPr>
          </a:p>
        </p:txBody>
      </p:sp>
      <p:sp>
        <p:nvSpPr>
          <p:cNvPr id="8" name="TextBox 8"/>
          <p:cNvSpPr txBox="1"/>
          <p:nvPr/>
        </p:nvSpPr>
        <p:spPr>
          <a:xfrm>
            <a:off x="5265670" y="999567"/>
            <a:ext cx="12619099" cy="866904"/>
          </a:xfrm>
          <a:prstGeom prst="rect">
            <a:avLst/>
          </a:prstGeom>
        </p:spPr>
        <p:txBody>
          <a:bodyPr lIns="0" tIns="0" rIns="0" bIns="0" rtlCol="0" anchor="t">
            <a:spAutoFit/>
          </a:bodyPr>
          <a:lstStyle/>
          <a:p>
            <a:pPr marL="0" lvl="0" indent="0" algn="l">
              <a:lnSpc>
                <a:spcPts val="7124"/>
              </a:lnSpc>
              <a:spcBef>
                <a:spcPct val="0"/>
              </a:spcBef>
            </a:pPr>
            <a:r>
              <a:rPr lang="en-US" sz="5162" spc="180" dirty="0" smtClean="0">
                <a:solidFill>
                  <a:srgbClr val="010101"/>
                </a:solidFill>
                <a:latin typeface="Archivo Black"/>
              </a:rPr>
              <a:t>Handle Null Data</a:t>
            </a:r>
            <a:endParaRPr lang="en-US" sz="5162" spc="180" dirty="0">
              <a:solidFill>
                <a:srgbClr val="010101"/>
              </a:solidFill>
              <a:latin typeface="Archivo Black"/>
            </a:endParaRPr>
          </a:p>
        </p:txBody>
      </p:sp>
      <p:pic>
        <p:nvPicPr>
          <p:cNvPr id="9" name="Picture 8"/>
          <p:cNvPicPr>
            <a:picLocks noChangeAspect="1"/>
          </p:cNvPicPr>
          <p:nvPr/>
        </p:nvPicPr>
        <p:blipFill>
          <a:blip r:embed="rId2"/>
          <a:stretch>
            <a:fillRect/>
          </a:stretch>
        </p:blipFill>
        <p:spPr>
          <a:xfrm>
            <a:off x="4892842" y="2482375"/>
            <a:ext cx="13007969" cy="7440063"/>
          </a:xfrm>
          <a:prstGeom prst="rect">
            <a:avLst/>
          </a:prstGeom>
        </p:spPr>
      </p:pic>
      <p:sp>
        <p:nvSpPr>
          <p:cNvPr id="10" name="AutoShape 2" descr="blob:https://web.whatsapp.com/348c84e3-325f-41c2-a2bc-b95e88bb32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48200" cy="10058400"/>
          </a:xfrm>
          <a:prstGeom prst="rect">
            <a:avLst/>
          </a:prstGeom>
        </p:spPr>
      </p:pic>
      <p:cxnSp>
        <p:nvCxnSpPr>
          <p:cNvPr id="14" name="Straight Connector 13"/>
          <p:cNvCxnSpPr>
            <a:endCxn id="21" idx="2"/>
          </p:cNvCxnSpPr>
          <p:nvPr/>
        </p:nvCxnSpPr>
        <p:spPr>
          <a:xfrm flipV="1">
            <a:off x="3652895" y="4191000"/>
            <a:ext cx="10023545" cy="27088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a:off x="2492369" y="6819900"/>
            <a:ext cx="11184071" cy="1984292"/>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1314514" y="4082887"/>
            <a:ext cx="2338381" cy="533400"/>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p:cNvSpPr/>
          <p:nvPr/>
        </p:nvSpPr>
        <p:spPr>
          <a:xfrm>
            <a:off x="13434225" y="8800008"/>
            <a:ext cx="2338381" cy="763091"/>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Oval 20"/>
          <p:cNvSpPr/>
          <p:nvPr/>
        </p:nvSpPr>
        <p:spPr>
          <a:xfrm>
            <a:off x="13676440" y="3924300"/>
            <a:ext cx="2338381" cy="533400"/>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Oval 24"/>
          <p:cNvSpPr/>
          <p:nvPr/>
        </p:nvSpPr>
        <p:spPr>
          <a:xfrm>
            <a:off x="1112898" y="6507000"/>
            <a:ext cx="2338381" cy="533400"/>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68321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391</Words>
  <Application>Microsoft Office PowerPoint</Application>
  <PresentationFormat>Custom</PresentationFormat>
  <Paragraphs>71</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Montserrat Classic Bold</vt:lpstr>
      <vt:lpstr>Open Sauce</vt:lpstr>
      <vt:lpstr>Calibri</vt:lpstr>
      <vt:lpstr>Arial</vt:lpstr>
      <vt:lpstr>Times New Roman</vt:lpstr>
      <vt:lpstr>source-serif-pro</vt:lpstr>
      <vt:lpstr>Oswald Bold</vt:lpstr>
      <vt:lpstr>Tahoma</vt:lpstr>
      <vt:lpstr>Montserrat Light</vt:lpstr>
      <vt:lpstr>Archivo Black</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today's digital age, social media is an essential tool for businesses of all sizes. But managing multiple social media accounts can be a daunting task. That's where Hootsuite comes in. Hootsuite is a powerful social media management platform that can</dc:title>
  <dc:creator>Gehad Mohammad</dc:creator>
  <cp:lastModifiedBy>zas</cp:lastModifiedBy>
  <cp:revision>29</cp:revision>
  <dcterms:created xsi:type="dcterms:W3CDTF">2006-08-16T00:00:00Z</dcterms:created>
  <dcterms:modified xsi:type="dcterms:W3CDTF">2024-05-17T14:56:58Z</dcterms:modified>
  <dc:identifier>DAGC-54_QPA</dc:identifier>
</cp:coreProperties>
</file>